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4D45-CD27-4763-A93E-832EC1E69C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E4D870-549B-4612-BD4B-42CC872B5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D28E6F-431C-462A-A397-94E3764AA3D7}"/>
              </a:ext>
            </a:extLst>
          </p:cNvPr>
          <p:cNvSpPr>
            <a:spLocks noGrp="1"/>
          </p:cNvSpPr>
          <p:nvPr>
            <p:ph type="dt" sz="half" idx="10"/>
          </p:nvPr>
        </p:nvSpPr>
        <p:spPr/>
        <p:txBody>
          <a:bodyPr/>
          <a:lstStyle/>
          <a:p>
            <a:fld id="{EB2972D4-DBD5-4F62-B240-956F81F69246}" type="datetimeFigureOut">
              <a:rPr lang="en-GB" smtClean="0"/>
              <a:t>16/10/2018</a:t>
            </a:fld>
            <a:endParaRPr lang="en-GB"/>
          </a:p>
        </p:txBody>
      </p:sp>
      <p:sp>
        <p:nvSpPr>
          <p:cNvPr id="5" name="Footer Placeholder 4">
            <a:extLst>
              <a:ext uri="{FF2B5EF4-FFF2-40B4-BE49-F238E27FC236}">
                <a16:creationId xmlns:a16="http://schemas.microsoft.com/office/drawing/2014/main" id="{38D20292-25B6-4A13-BE28-65B1C425A5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6337C-FE7E-4E72-88EA-AAE17B56EAFB}"/>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421880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F8DC-3D19-42A7-A81B-623EFCF30A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C9731-89D6-4612-A5ED-8BB15D20B8A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F9838A-9545-4489-9983-D537253181E0}"/>
              </a:ext>
            </a:extLst>
          </p:cNvPr>
          <p:cNvSpPr>
            <a:spLocks noGrp="1"/>
          </p:cNvSpPr>
          <p:nvPr>
            <p:ph type="dt" sz="half" idx="10"/>
          </p:nvPr>
        </p:nvSpPr>
        <p:spPr/>
        <p:txBody>
          <a:bodyPr/>
          <a:lstStyle/>
          <a:p>
            <a:fld id="{EB2972D4-DBD5-4F62-B240-956F81F69246}" type="datetimeFigureOut">
              <a:rPr lang="en-GB" smtClean="0"/>
              <a:t>16/10/2018</a:t>
            </a:fld>
            <a:endParaRPr lang="en-GB"/>
          </a:p>
        </p:txBody>
      </p:sp>
      <p:sp>
        <p:nvSpPr>
          <p:cNvPr id="5" name="Footer Placeholder 4">
            <a:extLst>
              <a:ext uri="{FF2B5EF4-FFF2-40B4-BE49-F238E27FC236}">
                <a16:creationId xmlns:a16="http://schemas.microsoft.com/office/drawing/2014/main" id="{989BD33E-92D8-44A1-8544-12A9ADB81A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CBC06D-B656-4990-A407-9D540094CFBD}"/>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354114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086C84-C084-4EAC-883B-7160CE6747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7AA491-36E2-48A8-B37C-BFC6DB0A24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B7D3DF-5E4E-4F3E-ADA3-14963A7837E0}"/>
              </a:ext>
            </a:extLst>
          </p:cNvPr>
          <p:cNvSpPr>
            <a:spLocks noGrp="1"/>
          </p:cNvSpPr>
          <p:nvPr>
            <p:ph type="dt" sz="half" idx="10"/>
          </p:nvPr>
        </p:nvSpPr>
        <p:spPr/>
        <p:txBody>
          <a:bodyPr/>
          <a:lstStyle/>
          <a:p>
            <a:fld id="{EB2972D4-DBD5-4F62-B240-956F81F69246}" type="datetimeFigureOut">
              <a:rPr lang="en-GB" smtClean="0"/>
              <a:t>16/10/2018</a:t>
            </a:fld>
            <a:endParaRPr lang="en-GB"/>
          </a:p>
        </p:txBody>
      </p:sp>
      <p:sp>
        <p:nvSpPr>
          <p:cNvPr id="5" name="Footer Placeholder 4">
            <a:extLst>
              <a:ext uri="{FF2B5EF4-FFF2-40B4-BE49-F238E27FC236}">
                <a16:creationId xmlns:a16="http://schemas.microsoft.com/office/drawing/2014/main" id="{137A253F-8EE6-4255-9AF3-6B670B9687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CD6215-49AC-4548-9C9C-7F06ACFA4EEC}"/>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273326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7CEC1-C632-475E-B3E2-CD006D0C3E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9F3183-3C34-41DC-A060-365AB2A3D4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13BB7B-B00A-48A3-B8E4-D58924498866}"/>
              </a:ext>
            </a:extLst>
          </p:cNvPr>
          <p:cNvSpPr>
            <a:spLocks noGrp="1"/>
          </p:cNvSpPr>
          <p:nvPr>
            <p:ph type="dt" sz="half" idx="10"/>
          </p:nvPr>
        </p:nvSpPr>
        <p:spPr/>
        <p:txBody>
          <a:bodyPr/>
          <a:lstStyle/>
          <a:p>
            <a:fld id="{EB2972D4-DBD5-4F62-B240-956F81F69246}" type="datetimeFigureOut">
              <a:rPr lang="en-GB" smtClean="0"/>
              <a:t>16/10/2018</a:t>
            </a:fld>
            <a:endParaRPr lang="en-GB"/>
          </a:p>
        </p:txBody>
      </p:sp>
      <p:sp>
        <p:nvSpPr>
          <p:cNvPr id="5" name="Footer Placeholder 4">
            <a:extLst>
              <a:ext uri="{FF2B5EF4-FFF2-40B4-BE49-F238E27FC236}">
                <a16:creationId xmlns:a16="http://schemas.microsoft.com/office/drawing/2014/main" id="{DC9E5BA0-FECF-4975-B686-180A72631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A461A7-C198-4F95-BE9A-17B564D6C8E2}"/>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183750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C234-D59B-41EA-B4FF-0A476DB73F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6DF998-F33A-43CC-9C97-64ACCBF6B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719FF5-B0B9-4D39-BC10-57A7B7A499A5}"/>
              </a:ext>
            </a:extLst>
          </p:cNvPr>
          <p:cNvSpPr>
            <a:spLocks noGrp="1"/>
          </p:cNvSpPr>
          <p:nvPr>
            <p:ph type="dt" sz="half" idx="10"/>
          </p:nvPr>
        </p:nvSpPr>
        <p:spPr/>
        <p:txBody>
          <a:bodyPr/>
          <a:lstStyle/>
          <a:p>
            <a:fld id="{EB2972D4-DBD5-4F62-B240-956F81F69246}" type="datetimeFigureOut">
              <a:rPr lang="en-GB" smtClean="0"/>
              <a:t>16/10/2018</a:t>
            </a:fld>
            <a:endParaRPr lang="en-GB"/>
          </a:p>
        </p:txBody>
      </p:sp>
      <p:sp>
        <p:nvSpPr>
          <p:cNvPr id="5" name="Footer Placeholder 4">
            <a:extLst>
              <a:ext uri="{FF2B5EF4-FFF2-40B4-BE49-F238E27FC236}">
                <a16:creationId xmlns:a16="http://schemas.microsoft.com/office/drawing/2014/main" id="{A1C3264C-A0FD-400F-9484-9048C36DD4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7F256-83AB-4BB0-B14B-9CCABE6766FB}"/>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228267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06C6-DF4F-48DF-9AEA-918C62A063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819008-EA10-44F8-8556-169AC8612B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C2DBF4-4406-4F82-97AB-A7B1BCD0AD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E9B5E0-372C-4659-A14C-F7175BBF4CEA}"/>
              </a:ext>
            </a:extLst>
          </p:cNvPr>
          <p:cNvSpPr>
            <a:spLocks noGrp="1"/>
          </p:cNvSpPr>
          <p:nvPr>
            <p:ph type="dt" sz="half" idx="10"/>
          </p:nvPr>
        </p:nvSpPr>
        <p:spPr/>
        <p:txBody>
          <a:bodyPr/>
          <a:lstStyle/>
          <a:p>
            <a:fld id="{EB2972D4-DBD5-4F62-B240-956F81F69246}" type="datetimeFigureOut">
              <a:rPr lang="en-GB" smtClean="0"/>
              <a:t>16/10/2018</a:t>
            </a:fld>
            <a:endParaRPr lang="en-GB"/>
          </a:p>
        </p:txBody>
      </p:sp>
      <p:sp>
        <p:nvSpPr>
          <p:cNvPr id="6" name="Footer Placeholder 5">
            <a:extLst>
              <a:ext uri="{FF2B5EF4-FFF2-40B4-BE49-F238E27FC236}">
                <a16:creationId xmlns:a16="http://schemas.microsoft.com/office/drawing/2014/main" id="{81E8B589-FB32-419E-BD5B-23D2572C92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779C5C-CD57-43DC-8E13-D6B6981AE739}"/>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391094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259F-A2B7-4E52-993D-BDDC9048C2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E385EF-E0D8-46A8-8220-BB8F10C93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1D2545-C3FE-46F3-9323-B4075B543F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1BDB10-3EAD-42AD-90F6-818C67D42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C7D681-B5E5-4A61-8B91-C5A64A6054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F429F9-3E2C-4F67-9FFD-3046AE81323C}"/>
              </a:ext>
            </a:extLst>
          </p:cNvPr>
          <p:cNvSpPr>
            <a:spLocks noGrp="1"/>
          </p:cNvSpPr>
          <p:nvPr>
            <p:ph type="dt" sz="half" idx="10"/>
          </p:nvPr>
        </p:nvSpPr>
        <p:spPr/>
        <p:txBody>
          <a:bodyPr/>
          <a:lstStyle/>
          <a:p>
            <a:fld id="{EB2972D4-DBD5-4F62-B240-956F81F69246}" type="datetimeFigureOut">
              <a:rPr lang="en-GB" smtClean="0"/>
              <a:t>16/10/2018</a:t>
            </a:fld>
            <a:endParaRPr lang="en-GB"/>
          </a:p>
        </p:txBody>
      </p:sp>
      <p:sp>
        <p:nvSpPr>
          <p:cNvPr id="8" name="Footer Placeholder 7">
            <a:extLst>
              <a:ext uri="{FF2B5EF4-FFF2-40B4-BE49-F238E27FC236}">
                <a16:creationId xmlns:a16="http://schemas.microsoft.com/office/drawing/2014/main" id="{8FF01FBB-64DE-4FD8-B321-04E84B069BB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9977AC-06BB-4F5B-AD97-3B5FEFC1E0F0}"/>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200106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FBE7-CEE4-4741-9691-0320167A73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EEC463-8846-4A4F-B46B-A12BB3A2D73B}"/>
              </a:ext>
            </a:extLst>
          </p:cNvPr>
          <p:cNvSpPr>
            <a:spLocks noGrp="1"/>
          </p:cNvSpPr>
          <p:nvPr>
            <p:ph type="dt" sz="half" idx="10"/>
          </p:nvPr>
        </p:nvSpPr>
        <p:spPr/>
        <p:txBody>
          <a:bodyPr/>
          <a:lstStyle/>
          <a:p>
            <a:fld id="{EB2972D4-DBD5-4F62-B240-956F81F69246}" type="datetimeFigureOut">
              <a:rPr lang="en-GB" smtClean="0"/>
              <a:t>16/10/2018</a:t>
            </a:fld>
            <a:endParaRPr lang="en-GB"/>
          </a:p>
        </p:txBody>
      </p:sp>
      <p:sp>
        <p:nvSpPr>
          <p:cNvPr id="4" name="Footer Placeholder 3">
            <a:extLst>
              <a:ext uri="{FF2B5EF4-FFF2-40B4-BE49-F238E27FC236}">
                <a16:creationId xmlns:a16="http://schemas.microsoft.com/office/drawing/2014/main" id="{2241A1B7-9E07-48E2-8D6F-FEE2ED4DC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5EA0F3-84B9-4E0F-BE67-47F8F65255EA}"/>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5327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A11B6-CC84-49A9-9A04-B037EDF7F9A2}"/>
              </a:ext>
            </a:extLst>
          </p:cNvPr>
          <p:cNvSpPr>
            <a:spLocks noGrp="1"/>
          </p:cNvSpPr>
          <p:nvPr>
            <p:ph type="dt" sz="half" idx="10"/>
          </p:nvPr>
        </p:nvSpPr>
        <p:spPr/>
        <p:txBody>
          <a:bodyPr/>
          <a:lstStyle/>
          <a:p>
            <a:fld id="{EB2972D4-DBD5-4F62-B240-956F81F69246}" type="datetimeFigureOut">
              <a:rPr lang="en-GB" smtClean="0"/>
              <a:t>16/10/2018</a:t>
            </a:fld>
            <a:endParaRPr lang="en-GB"/>
          </a:p>
        </p:txBody>
      </p:sp>
      <p:sp>
        <p:nvSpPr>
          <p:cNvPr id="3" name="Footer Placeholder 2">
            <a:extLst>
              <a:ext uri="{FF2B5EF4-FFF2-40B4-BE49-F238E27FC236}">
                <a16:creationId xmlns:a16="http://schemas.microsoft.com/office/drawing/2014/main" id="{9D4E6036-7207-4A81-85FE-7E03115D98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D926CB-E33A-45CE-A78C-005B2286C4E0}"/>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325743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6025-91DF-41A0-A812-2D7D70EBD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0610E0-0119-4073-A252-D68E31703C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48B2C6-CA06-482C-9123-0462809C6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22C928-4F9C-44A3-8392-2061855B7202}"/>
              </a:ext>
            </a:extLst>
          </p:cNvPr>
          <p:cNvSpPr>
            <a:spLocks noGrp="1"/>
          </p:cNvSpPr>
          <p:nvPr>
            <p:ph type="dt" sz="half" idx="10"/>
          </p:nvPr>
        </p:nvSpPr>
        <p:spPr/>
        <p:txBody>
          <a:bodyPr/>
          <a:lstStyle/>
          <a:p>
            <a:fld id="{EB2972D4-DBD5-4F62-B240-956F81F69246}" type="datetimeFigureOut">
              <a:rPr lang="en-GB" smtClean="0"/>
              <a:t>16/10/2018</a:t>
            </a:fld>
            <a:endParaRPr lang="en-GB"/>
          </a:p>
        </p:txBody>
      </p:sp>
      <p:sp>
        <p:nvSpPr>
          <p:cNvPr id="6" name="Footer Placeholder 5">
            <a:extLst>
              <a:ext uri="{FF2B5EF4-FFF2-40B4-BE49-F238E27FC236}">
                <a16:creationId xmlns:a16="http://schemas.microsoft.com/office/drawing/2014/main" id="{7777B608-376A-4B9C-A4AE-92F9E9C850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616096-285D-4BF3-9559-7672D6862279}"/>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9374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5A48-F4F3-44C5-A3E1-BD9053EAB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4DFD00-5391-454C-89DA-DE2E0603E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4420AD-EB27-4219-AC7E-AA0ACA09D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314DB5-A8B3-454D-A98B-269FCE4E7352}"/>
              </a:ext>
            </a:extLst>
          </p:cNvPr>
          <p:cNvSpPr>
            <a:spLocks noGrp="1"/>
          </p:cNvSpPr>
          <p:nvPr>
            <p:ph type="dt" sz="half" idx="10"/>
          </p:nvPr>
        </p:nvSpPr>
        <p:spPr/>
        <p:txBody>
          <a:bodyPr/>
          <a:lstStyle/>
          <a:p>
            <a:fld id="{EB2972D4-DBD5-4F62-B240-956F81F69246}" type="datetimeFigureOut">
              <a:rPr lang="en-GB" smtClean="0"/>
              <a:t>16/10/2018</a:t>
            </a:fld>
            <a:endParaRPr lang="en-GB"/>
          </a:p>
        </p:txBody>
      </p:sp>
      <p:sp>
        <p:nvSpPr>
          <p:cNvPr id="6" name="Footer Placeholder 5">
            <a:extLst>
              <a:ext uri="{FF2B5EF4-FFF2-40B4-BE49-F238E27FC236}">
                <a16:creationId xmlns:a16="http://schemas.microsoft.com/office/drawing/2014/main" id="{6E124248-26FF-4EE9-A35D-B0E7D7E6F6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BE98D6-ECF1-4669-9D99-35AC1A8AF567}"/>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70622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56492-DE94-4EDC-9C4B-C14DC553D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0F1754-F858-4D12-9402-BBE24B432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592C75-BDE4-42E4-8D46-1692D6F86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72D4-DBD5-4F62-B240-956F81F69246}" type="datetimeFigureOut">
              <a:rPr lang="en-GB" smtClean="0"/>
              <a:t>16/10/2018</a:t>
            </a:fld>
            <a:endParaRPr lang="en-GB"/>
          </a:p>
        </p:txBody>
      </p:sp>
      <p:sp>
        <p:nvSpPr>
          <p:cNvPr id="5" name="Footer Placeholder 4">
            <a:extLst>
              <a:ext uri="{FF2B5EF4-FFF2-40B4-BE49-F238E27FC236}">
                <a16:creationId xmlns:a16="http://schemas.microsoft.com/office/drawing/2014/main" id="{26A7AA98-8450-4665-AD8D-2D9E92C33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E52286-858A-47B2-96C6-5B274DA52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F32F5-D7CA-4626-B9E3-1CD9D6A60A11}" type="slidenum">
              <a:rPr lang="en-GB" smtClean="0"/>
              <a:t>‹#›</a:t>
            </a:fld>
            <a:endParaRPr lang="en-GB"/>
          </a:p>
        </p:txBody>
      </p:sp>
    </p:spTree>
    <p:extLst>
      <p:ext uri="{BB962C8B-B14F-4D97-AF65-F5344CB8AC3E}">
        <p14:creationId xmlns:p14="http://schemas.microsoft.com/office/powerpoint/2010/main" val="2205374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learningtags.com/lms/6-questions-to-ask-before-choosing-an-lms-capterra-blog/"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00F3-DBB0-4C61-87AF-BCE5512B9CA4}"/>
              </a:ext>
            </a:extLst>
          </p:cNvPr>
          <p:cNvSpPr>
            <a:spLocks noGrp="1"/>
          </p:cNvSpPr>
          <p:nvPr>
            <p:ph type="ctrTitle"/>
          </p:nvPr>
        </p:nvSpPr>
        <p:spPr/>
        <p:txBody>
          <a:bodyPr/>
          <a:lstStyle/>
          <a:p>
            <a:r>
              <a:rPr lang="en-GB" b="1" dirty="0">
                <a:latin typeface="Calibri" panose="020F0502020204030204" pitchFamily="34" charset="0"/>
                <a:cs typeface="Calibri" panose="020F0502020204030204" pitchFamily="34" charset="0"/>
              </a:rPr>
              <a:t>Planning for Oxfordshire’s Future</a:t>
            </a:r>
          </a:p>
        </p:txBody>
      </p:sp>
      <p:sp>
        <p:nvSpPr>
          <p:cNvPr id="3" name="Subtitle 2">
            <a:extLst>
              <a:ext uri="{FF2B5EF4-FFF2-40B4-BE49-F238E27FC236}">
                <a16:creationId xmlns:a16="http://schemas.microsoft.com/office/drawing/2014/main" id="{4A94180F-4BFB-440A-BB9E-051B8A80006E}"/>
              </a:ext>
            </a:extLst>
          </p:cNvPr>
          <p:cNvSpPr>
            <a:spLocks noGrp="1"/>
          </p:cNvSpPr>
          <p:nvPr>
            <p:ph type="subTitle" idx="1"/>
          </p:nvPr>
        </p:nvSpPr>
        <p:spPr/>
        <p:txBody>
          <a:bodyPr/>
          <a:lstStyle/>
          <a:p>
            <a:r>
              <a:rPr lang="en-GB" dirty="0"/>
              <a:t>Cllr Ian </a:t>
            </a:r>
            <a:r>
              <a:rPr lang="en-GB" dirty="0" err="1"/>
              <a:t>Hudspeth</a:t>
            </a:r>
            <a:endParaRPr lang="en-GB" dirty="0"/>
          </a:p>
          <a:p>
            <a:r>
              <a:rPr lang="en-GB" dirty="0"/>
              <a:t>Leader, Oxfordshire County Council</a:t>
            </a:r>
          </a:p>
        </p:txBody>
      </p:sp>
    </p:spTree>
    <p:extLst>
      <p:ext uri="{BB962C8B-B14F-4D97-AF65-F5344CB8AC3E}">
        <p14:creationId xmlns:p14="http://schemas.microsoft.com/office/powerpoint/2010/main" val="309605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BB1FB-2334-443C-8148-1B1094E9ED1A}"/>
              </a:ext>
            </a:extLst>
          </p:cNvPr>
          <p:cNvSpPr>
            <a:spLocks noGrp="1"/>
          </p:cNvSpPr>
          <p:nvPr>
            <p:ph type="title"/>
          </p:nvPr>
        </p:nvSpPr>
        <p:spPr/>
        <p:txBody>
          <a:bodyPr>
            <a:normAutofit/>
          </a:bodyPr>
          <a:lstStyle/>
          <a:p>
            <a:pPr algn="ctr"/>
            <a:r>
              <a:rPr lang="en-GB" b="1" dirty="0">
                <a:latin typeface="Calibri" panose="020F0502020204030204" pitchFamily="34" charset="0"/>
                <a:cs typeface="Calibri" panose="020F0502020204030204" pitchFamily="34" charset="0"/>
              </a:rPr>
              <a:t>JSSP: links to other strategies and plans</a:t>
            </a:r>
          </a:p>
        </p:txBody>
      </p:sp>
      <p:pic>
        <p:nvPicPr>
          <p:cNvPr id="4" name="Picture 3">
            <a:extLst>
              <a:ext uri="{FF2B5EF4-FFF2-40B4-BE49-F238E27FC236}">
                <a16:creationId xmlns:a16="http://schemas.microsoft.com/office/drawing/2014/main" id="{60A5D942-CCF6-4F31-BB72-0EE2C14D0E55}"/>
              </a:ext>
            </a:extLst>
          </p:cNvPr>
          <p:cNvPicPr>
            <a:picLocks noChangeAspect="1"/>
          </p:cNvPicPr>
          <p:nvPr/>
        </p:nvPicPr>
        <p:blipFill rotWithShape="1">
          <a:blip r:embed="rId2"/>
          <a:srcRect l="28696" t="21436" r="43478" b="22499"/>
          <a:stretch/>
        </p:blipFill>
        <p:spPr>
          <a:xfrm>
            <a:off x="3693584" y="1222088"/>
            <a:ext cx="4606354" cy="5218137"/>
          </a:xfrm>
          <a:prstGeom prst="rect">
            <a:avLst/>
          </a:prstGeom>
        </p:spPr>
      </p:pic>
    </p:spTree>
    <p:extLst>
      <p:ext uri="{BB962C8B-B14F-4D97-AF65-F5344CB8AC3E}">
        <p14:creationId xmlns:p14="http://schemas.microsoft.com/office/powerpoint/2010/main" val="7480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0D21-44BB-4DBA-8721-AE616D3876E2}"/>
              </a:ext>
            </a:extLst>
          </p:cNvPr>
          <p:cNvSpPr>
            <a:spLocks noGrp="1"/>
          </p:cNvSpPr>
          <p:nvPr>
            <p:ph type="title"/>
          </p:nvPr>
        </p:nvSpPr>
        <p:spPr/>
        <p:txBody>
          <a:bodyPr/>
          <a:lstStyle/>
          <a:p>
            <a:pPr algn="ctr"/>
            <a:r>
              <a:rPr lang="en-GB" b="1" dirty="0">
                <a:latin typeface="Calibri" panose="020F0502020204030204" pitchFamily="34" charset="0"/>
                <a:cs typeface="Calibri" panose="020F0502020204030204" pitchFamily="34" charset="0"/>
              </a:rPr>
              <a:t>The Role of the County Council</a:t>
            </a:r>
          </a:p>
        </p:txBody>
      </p:sp>
      <p:sp>
        <p:nvSpPr>
          <p:cNvPr id="3" name="Content Placeholder 2">
            <a:extLst>
              <a:ext uri="{FF2B5EF4-FFF2-40B4-BE49-F238E27FC236}">
                <a16:creationId xmlns:a16="http://schemas.microsoft.com/office/drawing/2014/main" id="{4D0FA292-D33D-49A9-A8A3-49FAA69A91F1}"/>
              </a:ext>
            </a:extLst>
          </p:cNvPr>
          <p:cNvSpPr>
            <a:spLocks noGrp="1"/>
          </p:cNvSpPr>
          <p:nvPr>
            <p:ph idx="1"/>
          </p:nvPr>
        </p:nvSpPr>
        <p:spPr>
          <a:xfrm>
            <a:off x="1993623" y="1540042"/>
            <a:ext cx="8846829" cy="4079139"/>
          </a:xfrm>
        </p:spPr>
        <p:txBody>
          <a:bodyPr>
            <a:normAutofit fontScale="70000" lnSpcReduction="20000"/>
          </a:bodyPr>
          <a:lstStyle/>
          <a:p>
            <a:r>
              <a:rPr lang="en-GB" sz="4000" dirty="0"/>
              <a:t>A Growth Board member, </a:t>
            </a:r>
          </a:p>
          <a:p>
            <a:r>
              <a:rPr lang="en-GB" sz="4000" dirty="0"/>
              <a:t>A key statutory consultee, </a:t>
            </a:r>
          </a:p>
          <a:p>
            <a:r>
              <a:rPr lang="en-GB" sz="4000" dirty="0"/>
              <a:t>The strategic planning authority for Minerals and Waste, </a:t>
            </a:r>
          </a:p>
          <a:p>
            <a:r>
              <a:rPr lang="en-GB" sz="4000" dirty="0"/>
              <a:t>A provider of many essential services to the communities and businesses of Oxfordshire. </a:t>
            </a:r>
          </a:p>
          <a:p>
            <a:pPr marL="0" indent="0">
              <a:buNone/>
            </a:pPr>
            <a:endParaRPr lang="en-GB" dirty="0"/>
          </a:p>
          <a:p>
            <a:pPr marL="0" indent="0">
              <a:buNone/>
            </a:pPr>
            <a:r>
              <a:rPr lang="en-GB" sz="4000" i="1" dirty="0"/>
              <a:t>The County’s role as Highway/Transport and Education Authority are particularly relevant, meaning it is essential that the County Council supports and provides extensive input to the JSSP preparation process. </a:t>
            </a:r>
          </a:p>
          <a:p>
            <a:pPr marL="0" indent="0">
              <a:buNone/>
            </a:pPr>
            <a:endParaRPr lang="en-GB" dirty="0"/>
          </a:p>
        </p:txBody>
      </p:sp>
    </p:spTree>
    <p:extLst>
      <p:ext uri="{BB962C8B-B14F-4D97-AF65-F5344CB8AC3E}">
        <p14:creationId xmlns:p14="http://schemas.microsoft.com/office/powerpoint/2010/main" val="239568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3E7F-3659-4215-822B-FED78528688F}"/>
              </a:ext>
            </a:extLst>
          </p:cNvPr>
          <p:cNvSpPr>
            <a:spLocks noGrp="1"/>
          </p:cNvSpPr>
          <p:nvPr>
            <p:ph type="title"/>
          </p:nvPr>
        </p:nvSpPr>
        <p:spPr/>
        <p:txBody>
          <a:bodyPr/>
          <a:lstStyle/>
          <a:p>
            <a:pPr algn="ctr"/>
            <a:r>
              <a:rPr lang="en-GB" b="1" dirty="0">
                <a:latin typeface="Calibri" panose="020F0502020204030204" pitchFamily="34" charset="0"/>
                <a:cs typeface="Calibri" panose="020F0502020204030204" pitchFamily="34" charset="0"/>
              </a:rPr>
              <a:t>Community Involvement</a:t>
            </a:r>
          </a:p>
        </p:txBody>
      </p:sp>
      <p:sp>
        <p:nvSpPr>
          <p:cNvPr id="3" name="Content Placeholder 2">
            <a:extLst>
              <a:ext uri="{FF2B5EF4-FFF2-40B4-BE49-F238E27FC236}">
                <a16:creationId xmlns:a16="http://schemas.microsoft.com/office/drawing/2014/main" id="{45A07818-B06D-49C0-808E-B2D6DB54E713}"/>
              </a:ext>
            </a:extLst>
          </p:cNvPr>
          <p:cNvSpPr>
            <a:spLocks noGrp="1"/>
          </p:cNvSpPr>
          <p:nvPr>
            <p:ph idx="1"/>
          </p:nvPr>
        </p:nvSpPr>
        <p:spPr/>
        <p:txBody>
          <a:bodyPr>
            <a:normAutofit/>
          </a:bodyPr>
          <a:lstStyle/>
          <a:p>
            <a:pPr marL="0" indent="0">
              <a:buNone/>
            </a:pPr>
            <a:r>
              <a:rPr lang="en-GB" dirty="0"/>
              <a:t>It is a legal requirement of plan preparation that a Statement of Community Involvement is developed. </a:t>
            </a:r>
            <a:endParaRPr lang="en-GB" sz="788" dirty="0"/>
          </a:p>
          <a:p>
            <a:pPr marL="0" indent="0">
              <a:buNone/>
            </a:pPr>
            <a:endParaRPr lang="en-GB" sz="788" dirty="0"/>
          </a:p>
          <a:p>
            <a:r>
              <a:rPr lang="en-GB" dirty="0"/>
              <a:t>The objective for the Oxfordshire SCI is to “</a:t>
            </a:r>
            <a:r>
              <a:rPr lang="en-GB" i="1" dirty="0"/>
              <a:t>ensure that plan is shaped by early, proportionate and meaningful engagement between plan makers and communities, local organisations, businesses, infrastructure providers and statutory consultees</a:t>
            </a:r>
            <a:r>
              <a:rPr lang="en-GB" dirty="0"/>
              <a:t>”. </a:t>
            </a:r>
          </a:p>
          <a:p>
            <a:r>
              <a:rPr lang="en-GB" dirty="0"/>
              <a:t>Draft SCI for consultation is available online (as Appendix 2 to the JSSP report taken to Oxfordshire County Council Cabinet on 18</a:t>
            </a:r>
            <a:r>
              <a:rPr lang="en-GB" baseline="30000" dirty="0"/>
              <a:t>th</a:t>
            </a:r>
            <a:r>
              <a:rPr lang="en-GB" dirty="0"/>
              <a:t> September)</a:t>
            </a:r>
          </a:p>
          <a:p>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6313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2D04-F56F-405F-BC4D-F33A90C1F548}"/>
              </a:ext>
            </a:extLst>
          </p:cNvPr>
          <p:cNvSpPr>
            <a:spLocks noGrp="1"/>
          </p:cNvSpPr>
          <p:nvPr>
            <p:ph type="title"/>
          </p:nvPr>
        </p:nvSpPr>
        <p:spPr/>
        <p:txBody>
          <a:bodyPr/>
          <a:lstStyle/>
          <a:p>
            <a:pPr algn="ctr"/>
            <a:r>
              <a:rPr lang="en-GB" b="1" dirty="0">
                <a:latin typeface="Calibri" panose="020F0502020204030204" pitchFamily="34" charset="0"/>
                <a:cs typeface="Calibri" panose="020F0502020204030204" pitchFamily="34" charset="0"/>
              </a:rPr>
              <a:t>Stakeholders and Communities</a:t>
            </a:r>
          </a:p>
        </p:txBody>
      </p:sp>
      <p:sp>
        <p:nvSpPr>
          <p:cNvPr id="3" name="Content Placeholder 2">
            <a:extLst>
              <a:ext uri="{FF2B5EF4-FFF2-40B4-BE49-F238E27FC236}">
                <a16:creationId xmlns:a16="http://schemas.microsoft.com/office/drawing/2014/main" id="{104D91A7-7A9B-4951-90EA-D13C22F67647}"/>
              </a:ext>
            </a:extLst>
          </p:cNvPr>
          <p:cNvSpPr>
            <a:spLocks noGrp="1"/>
          </p:cNvSpPr>
          <p:nvPr>
            <p:ph idx="1"/>
          </p:nvPr>
        </p:nvSpPr>
        <p:spPr>
          <a:xfrm>
            <a:off x="5989155" y="1941342"/>
            <a:ext cx="5188181" cy="3447428"/>
          </a:xfrm>
        </p:spPr>
        <p:txBody>
          <a:bodyPr>
            <a:normAutofit fontScale="62500" lnSpcReduction="20000"/>
          </a:bodyPr>
          <a:lstStyle/>
          <a:p>
            <a:pPr marL="0" indent="0">
              <a:buNone/>
            </a:pPr>
            <a:endParaRPr lang="en-GB" sz="675" dirty="0"/>
          </a:p>
          <a:p>
            <a:pPr marL="0" indent="0">
              <a:buNone/>
            </a:pPr>
            <a:endParaRPr lang="en-GB" sz="675" dirty="0"/>
          </a:p>
          <a:p>
            <a:r>
              <a:rPr lang="en-GB" sz="4000" dirty="0"/>
              <a:t>JSSP Launch Event this Autumn</a:t>
            </a:r>
          </a:p>
          <a:p>
            <a:r>
              <a:rPr lang="en-GB" sz="4000" dirty="0"/>
              <a:t>statutory consultees, including neighbouring councils; </a:t>
            </a:r>
          </a:p>
          <a:p>
            <a:r>
              <a:rPr lang="en-GB" sz="4000" dirty="0"/>
              <a:t>local service providers and others who may have an interest</a:t>
            </a:r>
          </a:p>
          <a:p>
            <a:r>
              <a:rPr lang="en-GB" sz="4000" dirty="0"/>
              <a:t>other interested groups, businesses, developers, landowners, agents, Town Councils and Parishes, and residents</a:t>
            </a:r>
          </a:p>
          <a:p>
            <a:pPr marL="0" indent="0">
              <a:buNone/>
            </a:pPr>
            <a:endParaRPr lang="en-GB" dirty="0"/>
          </a:p>
        </p:txBody>
      </p:sp>
      <p:pic>
        <p:nvPicPr>
          <p:cNvPr id="4" name="Picture 3">
            <a:extLst>
              <a:ext uri="{FF2B5EF4-FFF2-40B4-BE49-F238E27FC236}">
                <a16:creationId xmlns:a16="http://schemas.microsoft.com/office/drawing/2014/main" id="{E2AFFE90-6867-448E-807B-C94441E123ED}"/>
              </a:ext>
            </a:extLst>
          </p:cNvPr>
          <p:cNvPicPr>
            <a:picLocks noChangeAspect="1"/>
          </p:cNvPicPr>
          <p:nvPr/>
        </p:nvPicPr>
        <p:blipFill>
          <a:blip r:embed="rId2"/>
          <a:stretch>
            <a:fillRect/>
          </a:stretch>
        </p:blipFill>
        <p:spPr>
          <a:xfrm>
            <a:off x="923214" y="1941342"/>
            <a:ext cx="4985957" cy="3321894"/>
          </a:xfrm>
          <a:prstGeom prst="rect">
            <a:avLst/>
          </a:prstGeom>
        </p:spPr>
      </p:pic>
    </p:spTree>
    <p:extLst>
      <p:ext uri="{BB962C8B-B14F-4D97-AF65-F5344CB8AC3E}">
        <p14:creationId xmlns:p14="http://schemas.microsoft.com/office/powerpoint/2010/main" val="5322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F0F15-AD2C-49DB-A5FF-D18AE0A55581}"/>
              </a:ext>
            </a:extLst>
          </p:cNvPr>
          <p:cNvSpPr>
            <a:spLocks noGrp="1"/>
          </p:cNvSpPr>
          <p:nvPr>
            <p:ph type="title"/>
          </p:nvPr>
        </p:nvSpPr>
        <p:spPr/>
        <p:txBody>
          <a:bodyPr/>
          <a:lstStyle/>
          <a:p>
            <a:pPr algn="ctr"/>
            <a:r>
              <a:rPr lang="en-GB" b="1" dirty="0">
                <a:latin typeface="+mn-lt"/>
              </a:rPr>
              <a:t>JSSP Timetable</a:t>
            </a:r>
          </a:p>
        </p:txBody>
      </p:sp>
      <p:graphicFrame>
        <p:nvGraphicFramePr>
          <p:cNvPr id="8" name="Table 7">
            <a:extLst>
              <a:ext uri="{FF2B5EF4-FFF2-40B4-BE49-F238E27FC236}">
                <a16:creationId xmlns:a16="http://schemas.microsoft.com/office/drawing/2014/main" id="{E7B7D618-9FF3-49E8-80A6-D57CA5FF0FE7}"/>
              </a:ext>
            </a:extLst>
          </p:cNvPr>
          <p:cNvGraphicFramePr>
            <a:graphicFrameLocks noGrp="1"/>
          </p:cNvGraphicFramePr>
          <p:nvPr>
            <p:extLst/>
          </p:nvPr>
        </p:nvGraphicFramePr>
        <p:xfrm>
          <a:off x="1660358" y="1600199"/>
          <a:ext cx="9252284" cy="4428840"/>
        </p:xfrm>
        <a:graphic>
          <a:graphicData uri="http://schemas.openxmlformats.org/drawingml/2006/table">
            <a:tbl>
              <a:tblPr firstRow="1" firstCol="1" bandRow="1">
                <a:tableStyleId>{5C22544A-7EE6-4342-B048-85BDC9FD1C3A}</a:tableStyleId>
              </a:tblPr>
              <a:tblGrid>
                <a:gridCol w="6205039">
                  <a:extLst>
                    <a:ext uri="{9D8B030D-6E8A-4147-A177-3AD203B41FA5}">
                      <a16:colId xmlns:a16="http://schemas.microsoft.com/office/drawing/2014/main" val="3614305544"/>
                    </a:ext>
                  </a:extLst>
                </a:gridCol>
                <a:gridCol w="3047245">
                  <a:extLst>
                    <a:ext uri="{9D8B030D-6E8A-4147-A177-3AD203B41FA5}">
                      <a16:colId xmlns:a16="http://schemas.microsoft.com/office/drawing/2014/main" val="3491753965"/>
                    </a:ext>
                  </a:extLst>
                </a:gridCol>
              </a:tblGrid>
              <a:tr h="574561">
                <a:tc>
                  <a:txBody>
                    <a:bodyPr/>
                    <a:lstStyle/>
                    <a:p>
                      <a:pPr algn="l">
                        <a:spcAft>
                          <a:spcPts val="0"/>
                        </a:spcAft>
                      </a:pPr>
                      <a:r>
                        <a:rPr lang="en-GB" sz="2400" dirty="0">
                          <a:effectLst/>
                        </a:rPr>
                        <a:t>Early Stakeholder Engagement </a:t>
                      </a:r>
                      <a:endParaRPr lang="en-GB"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spcAft>
                          <a:spcPts val="0"/>
                        </a:spcAft>
                      </a:pPr>
                      <a:r>
                        <a:rPr lang="en-GB" sz="2400" dirty="0">
                          <a:effectLst/>
                        </a:rPr>
                        <a:t>November 2018</a:t>
                      </a:r>
                      <a:endParaRPr lang="en-GB" sz="24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97396159"/>
                  </a:ext>
                </a:extLst>
              </a:tr>
              <a:tr h="478248">
                <a:tc>
                  <a:txBody>
                    <a:bodyPr/>
                    <a:lstStyle/>
                    <a:p>
                      <a:pPr algn="l">
                        <a:spcAft>
                          <a:spcPts val="0"/>
                        </a:spcAft>
                      </a:pPr>
                      <a:r>
                        <a:rPr lang="en-GB" sz="2400" dirty="0">
                          <a:effectLst/>
                        </a:rPr>
                        <a:t>Consultation on Preferred Strategy Options (Reg. 18)</a:t>
                      </a:r>
                      <a:endParaRPr lang="en-GB"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spcAft>
                          <a:spcPts val="0"/>
                        </a:spcAft>
                      </a:pPr>
                      <a:r>
                        <a:rPr lang="en-GB" sz="2400" dirty="0">
                          <a:effectLst/>
                        </a:rPr>
                        <a:t>February/March 2019</a:t>
                      </a:r>
                      <a:endParaRPr lang="en-GB" sz="24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685199974"/>
                  </a:ext>
                </a:extLst>
              </a:tr>
              <a:tr h="478248">
                <a:tc>
                  <a:txBody>
                    <a:bodyPr/>
                    <a:lstStyle/>
                    <a:p>
                      <a:pPr algn="l">
                        <a:spcAft>
                          <a:spcPts val="0"/>
                        </a:spcAft>
                      </a:pPr>
                      <a:r>
                        <a:rPr lang="en-GB" sz="2400" dirty="0">
                          <a:effectLst/>
                        </a:rPr>
                        <a:t>Consultation on Proposed Submission Draft Plan (Reg. 19)</a:t>
                      </a:r>
                      <a:endParaRPr lang="en-GB"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spcAft>
                          <a:spcPts val="0"/>
                        </a:spcAft>
                      </a:pPr>
                      <a:r>
                        <a:rPr lang="en-GB" sz="2400" dirty="0">
                          <a:effectLst/>
                        </a:rPr>
                        <a:t>October/November 2019</a:t>
                      </a:r>
                      <a:endParaRPr lang="en-GB" sz="24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771372670"/>
                  </a:ext>
                </a:extLst>
              </a:tr>
              <a:tr h="478248">
                <a:tc>
                  <a:txBody>
                    <a:bodyPr/>
                    <a:lstStyle/>
                    <a:p>
                      <a:pPr algn="l">
                        <a:spcAft>
                          <a:spcPts val="0"/>
                        </a:spcAft>
                      </a:pPr>
                      <a:r>
                        <a:rPr lang="en-GB" sz="2400" dirty="0">
                          <a:effectLst/>
                        </a:rPr>
                        <a:t>Submission (Reg. 22)</a:t>
                      </a:r>
                      <a:endParaRPr lang="en-GB"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spcAft>
                          <a:spcPts val="0"/>
                        </a:spcAft>
                      </a:pPr>
                      <a:r>
                        <a:rPr lang="en-GB" sz="2400" dirty="0">
                          <a:effectLst/>
                        </a:rPr>
                        <a:t>March 2020</a:t>
                      </a:r>
                      <a:endParaRPr lang="en-GB" sz="24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73892918"/>
                  </a:ext>
                </a:extLst>
              </a:tr>
              <a:tr h="478248">
                <a:tc>
                  <a:txBody>
                    <a:bodyPr/>
                    <a:lstStyle/>
                    <a:p>
                      <a:pPr algn="l">
                        <a:spcAft>
                          <a:spcPts val="0"/>
                        </a:spcAft>
                      </a:pPr>
                      <a:r>
                        <a:rPr lang="en-GB" sz="2400" dirty="0">
                          <a:effectLst/>
                        </a:rPr>
                        <a:t>Examination (Reg. 24)</a:t>
                      </a:r>
                      <a:endParaRPr lang="en-GB"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spcAft>
                          <a:spcPts val="0"/>
                        </a:spcAft>
                      </a:pPr>
                      <a:r>
                        <a:rPr lang="en-GB" sz="2400" dirty="0">
                          <a:effectLst/>
                        </a:rPr>
                        <a:t>September 2020 TBC</a:t>
                      </a:r>
                      <a:endParaRPr lang="en-GB" sz="24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48801215"/>
                  </a:ext>
                </a:extLst>
              </a:tr>
              <a:tr h="478248">
                <a:tc>
                  <a:txBody>
                    <a:bodyPr/>
                    <a:lstStyle/>
                    <a:p>
                      <a:pPr algn="l">
                        <a:spcAft>
                          <a:spcPts val="0"/>
                        </a:spcAft>
                      </a:pPr>
                      <a:r>
                        <a:rPr lang="en-GB" sz="2400" dirty="0">
                          <a:effectLst/>
                        </a:rPr>
                        <a:t>Receipt and Publication of Inspector’s Report</a:t>
                      </a:r>
                      <a:endParaRPr lang="en-GB"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spcAft>
                          <a:spcPts val="0"/>
                        </a:spcAft>
                      </a:pPr>
                      <a:r>
                        <a:rPr lang="en-GB" sz="2400" dirty="0">
                          <a:effectLst/>
                        </a:rPr>
                        <a:t>December 2020 TBC</a:t>
                      </a:r>
                      <a:endParaRPr lang="en-GB" sz="24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93782319"/>
                  </a:ext>
                </a:extLst>
              </a:tr>
              <a:tr h="956495">
                <a:tc>
                  <a:txBody>
                    <a:bodyPr/>
                    <a:lstStyle/>
                    <a:p>
                      <a:pPr algn="l">
                        <a:spcAft>
                          <a:spcPts val="0"/>
                        </a:spcAft>
                      </a:pPr>
                      <a:r>
                        <a:rPr lang="en-GB" sz="2400" dirty="0">
                          <a:effectLst/>
                        </a:rPr>
                        <a:t>Adoption (Reg 26)</a:t>
                      </a:r>
                      <a:endParaRPr lang="en-GB" sz="24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spcAft>
                          <a:spcPts val="0"/>
                        </a:spcAft>
                      </a:pPr>
                      <a:r>
                        <a:rPr lang="en-GB" sz="2400" dirty="0">
                          <a:effectLst/>
                        </a:rPr>
                        <a:t>March 2021 (subject to examination)</a:t>
                      </a:r>
                      <a:endParaRPr lang="en-GB" sz="24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114976320"/>
                  </a:ext>
                </a:extLst>
              </a:tr>
            </a:tbl>
          </a:graphicData>
        </a:graphic>
      </p:graphicFrame>
    </p:spTree>
    <p:extLst>
      <p:ext uri="{BB962C8B-B14F-4D97-AF65-F5344CB8AC3E}">
        <p14:creationId xmlns:p14="http://schemas.microsoft.com/office/powerpoint/2010/main" val="221765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67EF-8825-405D-8480-09DA275DB7D4}"/>
              </a:ext>
            </a:extLst>
          </p:cNvPr>
          <p:cNvSpPr>
            <a:spLocks noGrp="1"/>
          </p:cNvSpPr>
          <p:nvPr>
            <p:ph type="title"/>
          </p:nvPr>
        </p:nvSpPr>
        <p:spPr/>
        <p:txBody>
          <a:bodyPr/>
          <a:lstStyle/>
          <a:p>
            <a:pPr algn="ctr"/>
            <a:r>
              <a:rPr lang="en-GB" b="1" dirty="0">
                <a:latin typeface="+mn-lt"/>
              </a:rPr>
              <a:t>Myths and Facts</a:t>
            </a:r>
          </a:p>
        </p:txBody>
      </p:sp>
      <p:sp>
        <p:nvSpPr>
          <p:cNvPr id="3" name="Content Placeholder 2">
            <a:extLst>
              <a:ext uri="{FF2B5EF4-FFF2-40B4-BE49-F238E27FC236}">
                <a16:creationId xmlns:a16="http://schemas.microsoft.com/office/drawing/2014/main" id="{25A2D703-BD84-4F98-8D60-D4EA1CDED3D7}"/>
              </a:ext>
            </a:extLst>
          </p:cNvPr>
          <p:cNvSpPr>
            <a:spLocks noGrp="1"/>
          </p:cNvSpPr>
          <p:nvPr>
            <p:ph idx="1"/>
          </p:nvPr>
        </p:nvSpPr>
        <p:spPr/>
        <p:txBody>
          <a:bodyPr>
            <a:normAutofit lnSpcReduction="10000"/>
          </a:bodyPr>
          <a:lstStyle/>
          <a:p>
            <a:r>
              <a:rPr lang="en-GB" dirty="0"/>
              <a:t>“The Growth Board is made up of big business and developers”</a:t>
            </a:r>
          </a:p>
          <a:p>
            <a:pPr lvl="1"/>
            <a:r>
              <a:rPr lang="en-GB" dirty="0"/>
              <a:t>There are six voting members of the Growth Board – the Council Leaders</a:t>
            </a:r>
          </a:p>
          <a:p>
            <a:pPr lvl="1"/>
            <a:endParaRPr lang="en-GB" dirty="0"/>
          </a:p>
          <a:p>
            <a:r>
              <a:rPr lang="en-GB" dirty="0"/>
              <a:t>“Local Plans will be replaced by the Oxfordshire JSSP”</a:t>
            </a:r>
          </a:p>
          <a:p>
            <a:pPr lvl="1"/>
            <a:r>
              <a:rPr lang="en-GB" dirty="0"/>
              <a:t>The JSSP works with current and emerging local plans to improve joined-up thinking and strategy, it does not ‘over-rule’ local plans, and does not allocate specific sites</a:t>
            </a:r>
          </a:p>
          <a:p>
            <a:pPr lvl="1"/>
            <a:endParaRPr lang="en-GB" dirty="0"/>
          </a:p>
          <a:p>
            <a:r>
              <a:rPr lang="en-GB" dirty="0"/>
              <a:t>“The Growth Deal means 100,000 houses more than planned”</a:t>
            </a:r>
          </a:p>
          <a:p>
            <a:pPr lvl="1"/>
            <a:r>
              <a:rPr lang="en-GB" dirty="0"/>
              <a:t>The housing targets agreed in the Growth Deal are broadly the same number assessed as local need by the Oxfordshire SHMA</a:t>
            </a:r>
          </a:p>
        </p:txBody>
      </p:sp>
    </p:spTree>
    <p:extLst>
      <p:ext uri="{BB962C8B-B14F-4D97-AF65-F5344CB8AC3E}">
        <p14:creationId xmlns:p14="http://schemas.microsoft.com/office/powerpoint/2010/main" val="193253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B51F-0372-48BB-9313-72B71EAB2857}"/>
              </a:ext>
            </a:extLst>
          </p:cNvPr>
          <p:cNvSpPr>
            <a:spLocks noGrp="1"/>
          </p:cNvSpPr>
          <p:nvPr>
            <p:ph type="title"/>
          </p:nvPr>
        </p:nvSpPr>
        <p:spPr/>
        <p:txBody>
          <a:bodyPr/>
          <a:lstStyle/>
          <a:p>
            <a:pPr algn="ctr"/>
            <a:r>
              <a:rPr lang="en-GB" b="1" dirty="0"/>
              <a:t>Questions</a:t>
            </a:r>
          </a:p>
        </p:txBody>
      </p:sp>
      <p:pic>
        <p:nvPicPr>
          <p:cNvPr id="5" name="Content Placeholder 4">
            <a:extLst>
              <a:ext uri="{FF2B5EF4-FFF2-40B4-BE49-F238E27FC236}">
                <a16:creationId xmlns:a16="http://schemas.microsoft.com/office/drawing/2014/main" id="{B3FCC557-3038-49CF-9867-3483DB6BE06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0331" y="2226469"/>
            <a:ext cx="4351338" cy="3263504"/>
          </a:xfrm>
        </p:spPr>
      </p:pic>
    </p:spTree>
    <p:extLst>
      <p:ext uri="{BB962C8B-B14F-4D97-AF65-F5344CB8AC3E}">
        <p14:creationId xmlns:p14="http://schemas.microsoft.com/office/powerpoint/2010/main" val="349731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5FCB-B715-4D37-8662-E76778C15F84}"/>
              </a:ext>
            </a:extLst>
          </p:cNvPr>
          <p:cNvSpPr>
            <a:spLocks noGrp="1"/>
          </p:cNvSpPr>
          <p:nvPr>
            <p:ph type="title"/>
          </p:nvPr>
        </p:nvSpPr>
        <p:spPr>
          <a:xfrm>
            <a:off x="609600" y="2562726"/>
            <a:ext cx="10972800" cy="493294"/>
          </a:xfrm>
        </p:spPr>
        <p:txBody>
          <a:bodyPr>
            <a:normAutofit fontScale="90000"/>
          </a:bodyPr>
          <a:lstStyle/>
          <a:p>
            <a:r>
              <a:rPr lang="en-GB" b="1" dirty="0"/>
              <a:t>Reserve Slides</a:t>
            </a:r>
          </a:p>
        </p:txBody>
      </p:sp>
    </p:spTree>
    <p:extLst>
      <p:ext uri="{BB962C8B-B14F-4D97-AF65-F5344CB8AC3E}">
        <p14:creationId xmlns:p14="http://schemas.microsoft.com/office/powerpoint/2010/main" val="1795232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2E12D0-F0D4-4164-9AAF-C07AFEB1399A}"/>
              </a:ext>
            </a:extLst>
          </p:cNvPr>
          <p:cNvPicPr>
            <a:picLocks noChangeAspect="1"/>
          </p:cNvPicPr>
          <p:nvPr/>
        </p:nvPicPr>
        <p:blipFill rotWithShape="1">
          <a:blip r:embed="rId2"/>
          <a:srcRect l="10434" t="17569" r="28370" b="6646"/>
          <a:stretch/>
        </p:blipFill>
        <p:spPr>
          <a:xfrm>
            <a:off x="2251650" y="1617331"/>
            <a:ext cx="6430619" cy="4477446"/>
          </a:xfrm>
          <a:prstGeom prst="rect">
            <a:avLst/>
          </a:prstGeom>
        </p:spPr>
      </p:pic>
      <p:sp>
        <p:nvSpPr>
          <p:cNvPr id="2" name="TextBox 1">
            <a:extLst>
              <a:ext uri="{FF2B5EF4-FFF2-40B4-BE49-F238E27FC236}">
                <a16:creationId xmlns:a16="http://schemas.microsoft.com/office/drawing/2014/main" id="{C4724BE6-E5D3-4D25-AB1F-94177643D010}"/>
              </a:ext>
            </a:extLst>
          </p:cNvPr>
          <p:cNvSpPr txBox="1"/>
          <p:nvPr/>
        </p:nvSpPr>
        <p:spPr>
          <a:xfrm>
            <a:off x="2108836" y="935178"/>
            <a:ext cx="7926657" cy="523220"/>
          </a:xfrm>
          <a:prstGeom prst="rect">
            <a:avLst/>
          </a:prstGeom>
          <a:noFill/>
        </p:spPr>
        <p:txBody>
          <a:bodyPr wrap="none" rtlCol="0">
            <a:spAutoFit/>
          </a:bodyPr>
          <a:lstStyle/>
          <a:p>
            <a:pPr algn="ctr"/>
            <a:r>
              <a:rPr lang="en-GB" sz="2800" b="1" i="1" dirty="0"/>
              <a:t>Oxford to Cambridge Expressway – Corridor Options</a:t>
            </a:r>
          </a:p>
        </p:txBody>
      </p:sp>
    </p:spTree>
    <p:extLst>
      <p:ext uri="{BB962C8B-B14F-4D97-AF65-F5344CB8AC3E}">
        <p14:creationId xmlns:p14="http://schemas.microsoft.com/office/powerpoint/2010/main" val="3648684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F36-88FF-4509-9CA4-3CC2D85F6DA8}"/>
              </a:ext>
            </a:extLst>
          </p:cNvPr>
          <p:cNvSpPr>
            <a:spLocks noGrp="1"/>
          </p:cNvSpPr>
          <p:nvPr>
            <p:ph type="title"/>
          </p:nvPr>
        </p:nvSpPr>
        <p:spPr/>
        <p:txBody>
          <a:bodyPr/>
          <a:lstStyle/>
          <a:p>
            <a:pPr algn="ctr"/>
            <a:r>
              <a:rPr lang="en-GB" b="1" dirty="0">
                <a:latin typeface="+mn-lt"/>
              </a:rPr>
              <a:t>SHMA vs “New Methodology”</a:t>
            </a:r>
          </a:p>
        </p:txBody>
      </p:sp>
      <p:sp>
        <p:nvSpPr>
          <p:cNvPr id="3" name="Content Placeholder 2">
            <a:extLst>
              <a:ext uri="{FF2B5EF4-FFF2-40B4-BE49-F238E27FC236}">
                <a16:creationId xmlns:a16="http://schemas.microsoft.com/office/drawing/2014/main" id="{47798FD7-220D-4528-BD49-28232057F9BA}"/>
              </a:ext>
            </a:extLst>
          </p:cNvPr>
          <p:cNvSpPr>
            <a:spLocks noGrp="1"/>
          </p:cNvSpPr>
          <p:nvPr>
            <p:ph idx="1"/>
          </p:nvPr>
        </p:nvSpPr>
        <p:spPr/>
        <p:txBody>
          <a:bodyPr>
            <a:normAutofit fontScale="92500" lnSpcReduction="10000"/>
          </a:bodyPr>
          <a:lstStyle/>
          <a:p>
            <a:r>
              <a:rPr lang="en-GB" dirty="0"/>
              <a:t>Government’s national methodology in late 2017 implied a lower number for ‘housing need’, but there are crucial problems in the way of simply adopting this:</a:t>
            </a:r>
          </a:p>
          <a:p>
            <a:pPr lvl="1"/>
            <a:r>
              <a:rPr lang="en-GB" dirty="0"/>
              <a:t>It’s based on ‘projections’ – assumptions that the future will simply resemble the past. The ‘past’ in Oxfordshire is low levels of housebuilding, so the projections don’t tell us about need, they tell us about our past failure to meet it, causing the housing crisis we have now</a:t>
            </a:r>
          </a:p>
          <a:p>
            <a:pPr lvl="1"/>
            <a:r>
              <a:rPr lang="en-GB" dirty="0"/>
              <a:t>The Government have been clear that their calculation is ‘a floor not a ceiling’, that areas with high economic growth may want to include that in a higher local calculation, and that areas which do ‘the bare minimum’ are unlikely to get government funding for infrastructure and affordable housing</a:t>
            </a:r>
          </a:p>
          <a:p>
            <a:r>
              <a:rPr lang="en-GB" dirty="0"/>
              <a:t>We therefore stand by, and are planning for, the SHMA figure – which has secured hundreds of millions in Government funding</a:t>
            </a:r>
          </a:p>
        </p:txBody>
      </p:sp>
    </p:spTree>
    <p:extLst>
      <p:ext uri="{BB962C8B-B14F-4D97-AF65-F5344CB8AC3E}">
        <p14:creationId xmlns:p14="http://schemas.microsoft.com/office/powerpoint/2010/main" val="371420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B98D-9C8F-498B-9AC8-DD94F563956B}"/>
              </a:ext>
            </a:extLst>
          </p:cNvPr>
          <p:cNvSpPr>
            <a:spLocks noGrp="1"/>
          </p:cNvSpPr>
          <p:nvPr>
            <p:ph type="title"/>
          </p:nvPr>
        </p:nvSpPr>
        <p:spPr>
          <a:xfrm>
            <a:off x="1263316" y="274638"/>
            <a:ext cx="10319084" cy="1143000"/>
          </a:xfrm>
        </p:spPr>
        <p:txBody>
          <a:bodyPr>
            <a:normAutofit/>
          </a:bodyPr>
          <a:lstStyle/>
          <a:p>
            <a:r>
              <a:rPr lang="en-GB" b="1" dirty="0">
                <a:latin typeface="+mn-lt"/>
              </a:rPr>
              <a:t>Oxfordshire Context – An Economic Success</a:t>
            </a:r>
          </a:p>
        </p:txBody>
      </p:sp>
      <p:pic>
        <p:nvPicPr>
          <p:cNvPr id="7" name="Picture 6">
            <a:extLst>
              <a:ext uri="{FF2B5EF4-FFF2-40B4-BE49-F238E27FC236}">
                <a16:creationId xmlns:a16="http://schemas.microsoft.com/office/drawing/2014/main" id="{0699DC15-5FE1-4105-846E-AD6E8AE37445}"/>
              </a:ext>
            </a:extLst>
          </p:cNvPr>
          <p:cNvPicPr>
            <a:picLocks noChangeAspect="1"/>
          </p:cNvPicPr>
          <p:nvPr/>
        </p:nvPicPr>
        <p:blipFill>
          <a:blip r:embed="rId2"/>
          <a:stretch>
            <a:fillRect/>
          </a:stretch>
        </p:blipFill>
        <p:spPr>
          <a:xfrm>
            <a:off x="934452" y="1836662"/>
            <a:ext cx="7841995" cy="3587356"/>
          </a:xfrm>
          <a:prstGeom prst="rect">
            <a:avLst/>
          </a:prstGeom>
        </p:spPr>
      </p:pic>
      <p:sp>
        <p:nvSpPr>
          <p:cNvPr id="8" name="Rectangle: Rounded Corners 7">
            <a:extLst>
              <a:ext uri="{FF2B5EF4-FFF2-40B4-BE49-F238E27FC236}">
                <a16:creationId xmlns:a16="http://schemas.microsoft.com/office/drawing/2014/main" id="{B8D4EE55-81E4-4EE9-946A-2E3F781BEAF8}"/>
              </a:ext>
            </a:extLst>
          </p:cNvPr>
          <p:cNvSpPr/>
          <p:nvPr/>
        </p:nvSpPr>
        <p:spPr>
          <a:xfrm>
            <a:off x="9119937" y="2427634"/>
            <a:ext cx="2346158" cy="2763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b="1" dirty="0"/>
              <a:t>Strategic Economic Plan Forecast, net new jobs per year, 2011-2031: 4,280</a:t>
            </a:r>
          </a:p>
          <a:p>
            <a:pPr algn="ctr"/>
            <a:endParaRPr lang="en-GB" b="1" dirty="0"/>
          </a:p>
          <a:p>
            <a:pPr algn="ctr"/>
            <a:r>
              <a:rPr lang="en-GB" b="1" dirty="0"/>
              <a:t>Actual average net new jobs per year so far, 2011-2018: 4,950</a:t>
            </a:r>
          </a:p>
        </p:txBody>
      </p:sp>
    </p:spTree>
    <p:extLst>
      <p:ext uri="{BB962C8B-B14F-4D97-AF65-F5344CB8AC3E}">
        <p14:creationId xmlns:p14="http://schemas.microsoft.com/office/powerpoint/2010/main" val="335983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9DF0-02C0-4332-87AC-9D88BD900C73}"/>
              </a:ext>
            </a:extLst>
          </p:cNvPr>
          <p:cNvSpPr>
            <a:spLocks noGrp="1"/>
          </p:cNvSpPr>
          <p:nvPr>
            <p:ph type="title"/>
          </p:nvPr>
        </p:nvSpPr>
        <p:spPr/>
        <p:txBody>
          <a:bodyPr/>
          <a:lstStyle/>
          <a:p>
            <a:pPr algn="ctr"/>
            <a:r>
              <a:rPr lang="en-GB" b="1" dirty="0">
                <a:latin typeface="+mn-lt"/>
              </a:rPr>
              <a:t>The Health and Care Workforce Challenge</a:t>
            </a:r>
          </a:p>
        </p:txBody>
      </p:sp>
      <p:sp>
        <p:nvSpPr>
          <p:cNvPr id="3" name="Content Placeholder 2">
            <a:extLst>
              <a:ext uri="{FF2B5EF4-FFF2-40B4-BE49-F238E27FC236}">
                <a16:creationId xmlns:a16="http://schemas.microsoft.com/office/drawing/2014/main" id="{D4343B89-D739-4463-B0B2-E741764299D9}"/>
              </a:ext>
            </a:extLst>
          </p:cNvPr>
          <p:cNvSpPr>
            <a:spLocks noGrp="1"/>
          </p:cNvSpPr>
          <p:nvPr>
            <p:ph idx="1"/>
          </p:nvPr>
        </p:nvSpPr>
        <p:spPr/>
        <p:txBody>
          <a:bodyPr/>
          <a:lstStyle/>
          <a:p>
            <a:r>
              <a:rPr lang="en-GB" dirty="0"/>
              <a:t>On both housebuilding trajectories there is a serious risk relating to the falling proportion of working-age to pension-age and older people</a:t>
            </a:r>
          </a:p>
        </p:txBody>
      </p:sp>
      <p:pic>
        <p:nvPicPr>
          <p:cNvPr id="4" name="Picture 4" descr="C:\Users\john.courouble\AppData\Local\Microsoft\Windows\Temporary Internet Files\Content.Outlook\9FBBR4K5\WorkingAgeRatios68plus.png">
            <a:extLst>
              <a:ext uri="{FF2B5EF4-FFF2-40B4-BE49-F238E27FC236}">
                <a16:creationId xmlns:a16="http://schemas.microsoft.com/office/drawing/2014/main" id="{11AEF0EF-7F0F-49B3-95DD-67D982D5E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880" y="2843158"/>
            <a:ext cx="4990120" cy="34687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ohn.courouble\AppData\Local\Microsoft\Windows\Temporary Internet Files\Content.Outlook\9FBBR4K5\WorkingAgeRatios80plus.png">
            <a:extLst>
              <a:ext uri="{FF2B5EF4-FFF2-40B4-BE49-F238E27FC236}">
                <a16:creationId xmlns:a16="http://schemas.microsoft.com/office/drawing/2014/main" id="{4A177CB0-5C0B-4C41-9CD3-BCC0E9F24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43159"/>
            <a:ext cx="4990119" cy="346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7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CB14-CCB3-4555-BACA-3AD9B6374470}"/>
              </a:ext>
            </a:extLst>
          </p:cNvPr>
          <p:cNvSpPr>
            <a:spLocks noGrp="1"/>
          </p:cNvSpPr>
          <p:nvPr>
            <p:ph type="title"/>
          </p:nvPr>
        </p:nvSpPr>
        <p:spPr/>
        <p:txBody>
          <a:bodyPr/>
          <a:lstStyle/>
          <a:p>
            <a:pPr algn="ctr"/>
            <a:r>
              <a:rPr lang="en-GB" b="1" dirty="0">
                <a:latin typeface="+mn-lt"/>
              </a:rPr>
              <a:t>Growth will continue</a:t>
            </a:r>
          </a:p>
        </p:txBody>
      </p:sp>
      <p:sp>
        <p:nvSpPr>
          <p:cNvPr id="3" name="Content Placeholder 2">
            <a:extLst>
              <a:ext uri="{FF2B5EF4-FFF2-40B4-BE49-F238E27FC236}">
                <a16:creationId xmlns:a16="http://schemas.microsoft.com/office/drawing/2014/main" id="{23BE1275-E1F4-4E8D-8C93-711388A734A4}"/>
              </a:ext>
            </a:extLst>
          </p:cNvPr>
          <p:cNvSpPr>
            <a:spLocks noGrp="1"/>
          </p:cNvSpPr>
          <p:nvPr>
            <p:ph idx="1"/>
          </p:nvPr>
        </p:nvSpPr>
        <p:spPr/>
        <p:txBody>
          <a:bodyPr>
            <a:normAutofit lnSpcReduction="10000"/>
          </a:bodyPr>
          <a:lstStyle/>
          <a:p>
            <a:r>
              <a:rPr lang="en-GB" dirty="0"/>
              <a:t>Oxfordshire’s growth is highly likely to continue to outpace national growth</a:t>
            </a:r>
          </a:p>
          <a:p>
            <a:pPr lvl="1"/>
            <a:r>
              <a:rPr lang="en-GB" dirty="0"/>
              <a:t>Government commitment to high growth areas post-Brexit</a:t>
            </a:r>
          </a:p>
          <a:p>
            <a:pPr lvl="1"/>
            <a:r>
              <a:rPr lang="en-GB" dirty="0"/>
              <a:t>Innovation engine of two universities, Science Vale, etc</a:t>
            </a:r>
          </a:p>
          <a:p>
            <a:pPr lvl="1"/>
            <a:r>
              <a:rPr lang="en-GB" dirty="0"/>
              <a:t>Oxford’s global brand recognition – sought out in China</a:t>
            </a:r>
          </a:p>
          <a:p>
            <a:pPr lvl="1"/>
            <a:endParaRPr lang="en-GB" dirty="0"/>
          </a:p>
          <a:p>
            <a:r>
              <a:rPr lang="en-GB" dirty="0"/>
              <a:t>This brings opportunities for local people but also challenges</a:t>
            </a:r>
          </a:p>
          <a:p>
            <a:pPr lvl="1"/>
            <a:r>
              <a:rPr lang="en-GB" dirty="0"/>
              <a:t>Travel and congestion</a:t>
            </a:r>
          </a:p>
          <a:p>
            <a:pPr lvl="1"/>
            <a:r>
              <a:rPr lang="en-GB" dirty="0"/>
              <a:t>Affordable and appropriate housing</a:t>
            </a:r>
          </a:p>
          <a:p>
            <a:pPr lvl="1"/>
            <a:r>
              <a:rPr lang="en-GB" dirty="0"/>
              <a:t>School places and public services</a:t>
            </a:r>
          </a:p>
          <a:p>
            <a:pPr lvl="1"/>
            <a:r>
              <a:rPr lang="en-GB" dirty="0"/>
              <a:t>Quality natural environment and leisure opportunities</a:t>
            </a:r>
          </a:p>
        </p:txBody>
      </p:sp>
    </p:spTree>
    <p:extLst>
      <p:ext uri="{BB962C8B-B14F-4D97-AF65-F5344CB8AC3E}">
        <p14:creationId xmlns:p14="http://schemas.microsoft.com/office/powerpoint/2010/main" val="69341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3881-FA01-4045-9E37-71C28BDBC161}"/>
              </a:ext>
            </a:extLst>
          </p:cNvPr>
          <p:cNvSpPr>
            <a:spLocks noGrp="1"/>
          </p:cNvSpPr>
          <p:nvPr>
            <p:ph type="title"/>
          </p:nvPr>
        </p:nvSpPr>
        <p:spPr/>
        <p:txBody>
          <a:bodyPr>
            <a:normAutofit/>
          </a:bodyPr>
          <a:lstStyle/>
          <a:p>
            <a:pPr algn="ctr"/>
            <a:r>
              <a:rPr lang="en-GB" b="1" dirty="0">
                <a:latin typeface="+mn-lt"/>
              </a:rPr>
              <a:t>Oxfordshire Context: A Housing Crisis</a:t>
            </a:r>
          </a:p>
        </p:txBody>
      </p:sp>
      <p:sp>
        <p:nvSpPr>
          <p:cNvPr id="3" name="Content Placeholder 2">
            <a:extLst>
              <a:ext uri="{FF2B5EF4-FFF2-40B4-BE49-F238E27FC236}">
                <a16:creationId xmlns:a16="http://schemas.microsoft.com/office/drawing/2014/main" id="{F64AA4AE-1E81-43D7-97E8-3185A1E9658B}"/>
              </a:ext>
            </a:extLst>
          </p:cNvPr>
          <p:cNvSpPr>
            <a:spLocks noGrp="1"/>
          </p:cNvSpPr>
          <p:nvPr>
            <p:ph idx="1"/>
          </p:nvPr>
        </p:nvSpPr>
        <p:spPr/>
        <p:txBody>
          <a:bodyPr/>
          <a:lstStyle/>
          <a:p>
            <a:pPr>
              <a:spcBef>
                <a:spcPts val="450"/>
              </a:spcBef>
              <a:spcAft>
                <a:spcPts val="450"/>
              </a:spcAft>
            </a:pPr>
            <a:r>
              <a:rPr lang="en-GB" sz="2000" dirty="0"/>
              <a:t>Centre for Cities again ranked Oxford as the least affordable UK city for housing (2018)</a:t>
            </a:r>
          </a:p>
          <a:p>
            <a:pPr>
              <a:spcBef>
                <a:spcPts val="450"/>
              </a:spcBef>
              <a:spcAft>
                <a:spcPts val="450"/>
              </a:spcAft>
            </a:pPr>
            <a:r>
              <a:rPr lang="en-GB" sz="2000" dirty="0"/>
              <a:t>Oxford house prices = 17.3 times annual salaries </a:t>
            </a:r>
            <a:r>
              <a:rPr lang="en-GB" sz="2000" i="1" dirty="0"/>
              <a:t>(up from 16.7 in 2016)</a:t>
            </a:r>
          </a:p>
          <a:p>
            <a:pPr marL="0" indent="0">
              <a:buNone/>
            </a:pPr>
            <a:endParaRPr lang="en-GB" dirty="0"/>
          </a:p>
        </p:txBody>
      </p:sp>
      <p:pic>
        <p:nvPicPr>
          <p:cNvPr id="4" name="Picture 3">
            <a:extLst>
              <a:ext uri="{FF2B5EF4-FFF2-40B4-BE49-F238E27FC236}">
                <a16:creationId xmlns:a16="http://schemas.microsoft.com/office/drawing/2014/main" id="{184C8D6F-DEE9-4DB9-B791-6F9D910B72D4}"/>
              </a:ext>
            </a:extLst>
          </p:cNvPr>
          <p:cNvPicPr>
            <a:picLocks noChangeAspect="1"/>
          </p:cNvPicPr>
          <p:nvPr/>
        </p:nvPicPr>
        <p:blipFill>
          <a:blip r:embed="rId2"/>
          <a:stretch>
            <a:fillRect/>
          </a:stretch>
        </p:blipFill>
        <p:spPr>
          <a:xfrm>
            <a:off x="1422840" y="2588455"/>
            <a:ext cx="8621491" cy="3537709"/>
          </a:xfrm>
          <a:prstGeom prst="rect">
            <a:avLst/>
          </a:prstGeom>
        </p:spPr>
      </p:pic>
    </p:spTree>
    <p:extLst>
      <p:ext uri="{BB962C8B-B14F-4D97-AF65-F5344CB8AC3E}">
        <p14:creationId xmlns:p14="http://schemas.microsoft.com/office/powerpoint/2010/main" val="2419017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9EDA6-87FD-4939-B9EA-9AA810D1C852}"/>
              </a:ext>
            </a:extLst>
          </p:cNvPr>
          <p:cNvSpPr>
            <a:spLocks noGrp="1"/>
          </p:cNvSpPr>
          <p:nvPr>
            <p:ph type="title"/>
          </p:nvPr>
        </p:nvSpPr>
        <p:spPr/>
        <p:txBody>
          <a:bodyPr/>
          <a:lstStyle/>
          <a:p>
            <a:r>
              <a:rPr lang="en-GB" b="1" dirty="0"/>
              <a:t>Where We Have Been</a:t>
            </a:r>
          </a:p>
        </p:txBody>
      </p:sp>
      <p:sp>
        <p:nvSpPr>
          <p:cNvPr id="3" name="Content Placeholder 2">
            <a:extLst>
              <a:ext uri="{FF2B5EF4-FFF2-40B4-BE49-F238E27FC236}">
                <a16:creationId xmlns:a16="http://schemas.microsoft.com/office/drawing/2014/main" id="{B906F102-3F3A-466D-9BD2-38BCEB9119A6}"/>
              </a:ext>
            </a:extLst>
          </p:cNvPr>
          <p:cNvSpPr>
            <a:spLocks noGrp="1"/>
          </p:cNvSpPr>
          <p:nvPr>
            <p:ph idx="1"/>
          </p:nvPr>
        </p:nvSpPr>
        <p:spPr/>
        <p:txBody>
          <a:bodyPr/>
          <a:lstStyle/>
          <a:p>
            <a:r>
              <a:rPr lang="en-GB" dirty="0"/>
              <a:t>Too much unplanned or speculative development and ‘planning by appeal’</a:t>
            </a:r>
          </a:p>
          <a:p>
            <a:r>
              <a:rPr lang="en-GB" dirty="0"/>
              <a:t>Not nearly enough of the infrastructure and services we need to make development and communities work</a:t>
            </a:r>
          </a:p>
          <a:p>
            <a:r>
              <a:rPr lang="en-GB" b="1" dirty="0"/>
              <a:t>So a need to reset Oxfordshire’s approach</a:t>
            </a:r>
          </a:p>
          <a:p>
            <a:r>
              <a:rPr lang="en-GB" dirty="0"/>
              <a:t>Our Joint Spatial Plan won’t be more of the same – an integrated approach to development and infrastructure</a:t>
            </a:r>
          </a:p>
        </p:txBody>
      </p:sp>
    </p:spTree>
    <p:extLst>
      <p:ext uri="{BB962C8B-B14F-4D97-AF65-F5344CB8AC3E}">
        <p14:creationId xmlns:p14="http://schemas.microsoft.com/office/powerpoint/2010/main" val="85289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EAF3-1CA0-44FE-98BA-DAB6684A1CAA}"/>
              </a:ext>
            </a:extLst>
          </p:cNvPr>
          <p:cNvSpPr>
            <a:spLocks noGrp="1"/>
          </p:cNvSpPr>
          <p:nvPr>
            <p:ph type="title"/>
          </p:nvPr>
        </p:nvSpPr>
        <p:spPr/>
        <p:txBody>
          <a:bodyPr/>
          <a:lstStyle/>
          <a:p>
            <a:pPr algn="ctr"/>
            <a:r>
              <a:rPr lang="en-GB" b="1" dirty="0">
                <a:latin typeface="+mn-lt"/>
              </a:rPr>
              <a:t>We Therefore Have a Choice</a:t>
            </a:r>
          </a:p>
        </p:txBody>
      </p:sp>
      <p:sp>
        <p:nvSpPr>
          <p:cNvPr id="3" name="Content Placeholder 2">
            <a:extLst>
              <a:ext uri="{FF2B5EF4-FFF2-40B4-BE49-F238E27FC236}">
                <a16:creationId xmlns:a16="http://schemas.microsoft.com/office/drawing/2014/main" id="{0889F486-A37F-4E08-94A2-97AE2655F2EB}"/>
              </a:ext>
            </a:extLst>
          </p:cNvPr>
          <p:cNvSpPr>
            <a:spLocks noGrp="1"/>
          </p:cNvSpPr>
          <p:nvPr>
            <p:ph idx="1"/>
          </p:nvPr>
        </p:nvSpPr>
        <p:spPr/>
        <p:txBody>
          <a:bodyPr/>
          <a:lstStyle/>
          <a:p>
            <a:r>
              <a:rPr lang="en-GB" dirty="0"/>
              <a:t>Not between “no growth”, “low growth”, and “high growth”, but between planned growth, and unplanned growth</a:t>
            </a:r>
            <a:endParaRPr lang="en-GB" sz="1200" dirty="0"/>
          </a:p>
          <a:p>
            <a:endParaRPr lang="en-GB" sz="1200" dirty="0"/>
          </a:p>
          <a:p>
            <a:pPr lvl="1"/>
            <a:r>
              <a:rPr lang="en-GB" sz="2800" dirty="0"/>
              <a:t>Unplanned growth: jobs far from homes, poor connectivity, little to no government infrastructure funding, public services struggling to cope with new population</a:t>
            </a:r>
          </a:p>
          <a:p>
            <a:pPr lvl="1"/>
            <a:r>
              <a:rPr lang="en-GB" sz="2800" dirty="0"/>
              <a:t>Planned growth: resolve issues in advance of planning; have a long-term view; schools near homes near jobs; sustainable transport designed in, government funding support to deliver the right outcome</a:t>
            </a:r>
          </a:p>
          <a:p>
            <a:endParaRPr lang="en-GB" dirty="0"/>
          </a:p>
        </p:txBody>
      </p:sp>
    </p:spTree>
    <p:extLst>
      <p:ext uri="{BB962C8B-B14F-4D97-AF65-F5344CB8AC3E}">
        <p14:creationId xmlns:p14="http://schemas.microsoft.com/office/powerpoint/2010/main" val="151857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F784-5EF8-4E6A-9806-2381EBEEBEA9}"/>
              </a:ext>
            </a:extLst>
          </p:cNvPr>
          <p:cNvSpPr>
            <a:spLocks noGrp="1"/>
          </p:cNvSpPr>
          <p:nvPr>
            <p:ph type="title"/>
          </p:nvPr>
        </p:nvSpPr>
        <p:spPr/>
        <p:txBody>
          <a:bodyPr/>
          <a:lstStyle/>
          <a:p>
            <a:pPr algn="ctr"/>
            <a:r>
              <a:rPr lang="en-GB" b="1" dirty="0">
                <a:latin typeface="Calibri" panose="020F0502020204030204" pitchFamily="34" charset="0"/>
                <a:cs typeface="Calibri" panose="020F0502020204030204" pitchFamily="34" charset="0"/>
              </a:rPr>
              <a:t>Oxfordshire’s Joint Statutory Spatial Plan</a:t>
            </a:r>
          </a:p>
        </p:txBody>
      </p:sp>
      <p:sp>
        <p:nvSpPr>
          <p:cNvPr id="3" name="Content Placeholder 2">
            <a:extLst>
              <a:ext uri="{FF2B5EF4-FFF2-40B4-BE49-F238E27FC236}">
                <a16:creationId xmlns:a16="http://schemas.microsoft.com/office/drawing/2014/main" id="{FB4E38B8-22D6-4D14-8127-3A3BFBC8ACEF}"/>
              </a:ext>
            </a:extLst>
          </p:cNvPr>
          <p:cNvSpPr>
            <a:spLocks noGrp="1"/>
          </p:cNvSpPr>
          <p:nvPr>
            <p:ph idx="1"/>
          </p:nvPr>
        </p:nvSpPr>
        <p:spPr>
          <a:xfrm>
            <a:off x="609600" y="1786597"/>
            <a:ext cx="6527916" cy="4650298"/>
          </a:xfrm>
        </p:spPr>
        <p:txBody>
          <a:bodyPr>
            <a:normAutofit fontScale="32500" lnSpcReduction="20000"/>
          </a:bodyPr>
          <a:lstStyle/>
          <a:p>
            <a:r>
              <a:rPr lang="en-GB" sz="6200" dirty="0"/>
              <a:t>Housing deal agreed by all six councils and the LEP, with government, in March 2018</a:t>
            </a:r>
          </a:p>
          <a:p>
            <a:r>
              <a:rPr lang="en-GB" sz="6200" dirty="0"/>
              <a:t>Real (Funding) outcomes for Oxfordshire</a:t>
            </a:r>
          </a:p>
          <a:p>
            <a:pPr lvl="1"/>
            <a:r>
              <a:rPr lang="en-GB" sz="5500" dirty="0"/>
              <a:t>£</a:t>
            </a:r>
            <a:r>
              <a:rPr lang="en-GB" sz="6200" dirty="0"/>
              <a:t>150m for Infrastructure</a:t>
            </a:r>
          </a:p>
          <a:p>
            <a:pPr lvl="1"/>
            <a:r>
              <a:rPr lang="en-GB" sz="6200" dirty="0"/>
              <a:t>£60m for Affordable Housing</a:t>
            </a:r>
          </a:p>
          <a:p>
            <a:pPr lvl="1"/>
            <a:r>
              <a:rPr lang="en-GB" sz="6200" dirty="0"/>
              <a:t>£5m Capacity Funding</a:t>
            </a:r>
          </a:p>
          <a:p>
            <a:pPr lvl="1"/>
            <a:r>
              <a:rPr lang="en-GB" sz="6200" dirty="0"/>
              <a:t>This is just the start…</a:t>
            </a:r>
          </a:p>
          <a:p>
            <a:r>
              <a:rPr lang="en-GB" sz="6200" dirty="0"/>
              <a:t>Deal includes commitment to an Oxfordshire Joint Statutory Spatial Plan (JSSP) building on current and emerging local plans – using well-understood section 28 powers that include consultation</a:t>
            </a:r>
          </a:p>
          <a:p>
            <a:r>
              <a:rPr lang="en-GB" sz="6200" dirty="0"/>
              <a:t>An Oxfordshire-wide, integrated strategic planning framework to support sustainable growth across the county to 2050, including homes, jobs, and infrastructure.</a:t>
            </a:r>
          </a:p>
          <a:p>
            <a:r>
              <a:rPr lang="en-GB" sz="6200" dirty="0"/>
              <a:t>Plan to be submitted by March 2020, Target for Adoption March 2021</a:t>
            </a:r>
          </a:p>
          <a:p>
            <a:pPr marL="0" indent="0">
              <a:buNone/>
            </a:pPr>
            <a:endParaRPr lang="en-GB" dirty="0"/>
          </a:p>
          <a:p>
            <a:endParaRPr lang="en-GB" dirty="0"/>
          </a:p>
        </p:txBody>
      </p:sp>
      <p:pic>
        <p:nvPicPr>
          <p:cNvPr id="4" name="Picture 3">
            <a:extLst>
              <a:ext uri="{FF2B5EF4-FFF2-40B4-BE49-F238E27FC236}">
                <a16:creationId xmlns:a16="http://schemas.microsoft.com/office/drawing/2014/main" id="{8FC0F20E-3D91-4B19-906F-BC074640D3E2}"/>
              </a:ext>
            </a:extLst>
          </p:cNvPr>
          <p:cNvPicPr>
            <a:picLocks noChangeAspect="1"/>
          </p:cNvPicPr>
          <p:nvPr/>
        </p:nvPicPr>
        <p:blipFill rotWithShape="1">
          <a:blip r:embed="rId2"/>
          <a:srcRect l="26087" t="49855" r="49130" b="15925"/>
          <a:stretch/>
        </p:blipFill>
        <p:spPr>
          <a:xfrm>
            <a:off x="7137516" y="1786597"/>
            <a:ext cx="4180114" cy="3245089"/>
          </a:xfrm>
          <a:prstGeom prst="rect">
            <a:avLst/>
          </a:prstGeom>
        </p:spPr>
      </p:pic>
    </p:spTree>
    <p:extLst>
      <p:ext uri="{BB962C8B-B14F-4D97-AF65-F5344CB8AC3E}">
        <p14:creationId xmlns:p14="http://schemas.microsoft.com/office/powerpoint/2010/main" val="279029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B204-D21B-4B03-BD16-E4E355E9E525}"/>
              </a:ext>
            </a:extLst>
          </p:cNvPr>
          <p:cNvSpPr>
            <a:spLocks noGrp="1"/>
          </p:cNvSpPr>
          <p:nvPr>
            <p:ph type="title"/>
          </p:nvPr>
        </p:nvSpPr>
        <p:spPr>
          <a:xfrm>
            <a:off x="132632" y="2761112"/>
            <a:ext cx="5666589" cy="994172"/>
          </a:xfrm>
        </p:spPr>
        <p:txBody>
          <a:bodyPr/>
          <a:lstStyle/>
          <a:p>
            <a:pPr algn="ctr"/>
            <a:r>
              <a:rPr lang="en-GB" b="1" dirty="0">
                <a:latin typeface="+mn-lt"/>
              </a:rPr>
              <a:t>Key Corridors</a:t>
            </a:r>
          </a:p>
        </p:txBody>
      </p:sp>
      <p:pic>
        <p:nvPicPr>
          <p:cNvPr id="4" name="Content Placeholder 3">
            <a:extLst>
              <a:ext uri="{FF2B5EF4-FFF2-40B4-BE49-F238E27FC236}">
                <a16:creationId xmlns:a16="http://schemas.microsoft.com/office/drawing/2014/main" id="{9779752D-F934-4043-B76A-30A8E7096CA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357403" y="421917"/>
            <a:ext cx="4303643" cy="6088715"/>
          </a:xfrm>
          <a:prstGeom prst="rect">
            <a:avLst/>
          </a:prstGeom>
        </p:spPr>
      </p:pic>
    </p:spTree>
    <p:extLst>
      <p:ext uri="{BB962C8B-B14F-4D97-AF65-F5344CB8AC3E}">
        <p14:creationId xmlns:p14="http://schemas.microsoft.com/office/powerpoint/2010/main" val="806037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37E9-8BF0-40F5-8644-A536072284AC}"/>
              </a:ext>
            </a:extLst>
          </p:cNvPr>
          <p:cNvSpPr>
            <a:spLocks noGrp="1"/>
          </p:cNvSpPr>
          <p:nvPr>
            <p:ph type="title"/>
          </p:nvPr>
        </p:nvSpPr>
        <p:spPr/>
        <p:txBody>
          <a:bodyPr>
            <a:normAutofit/>
          </a:bodyPr>
          <a:lstStyle/>
          <a:p>
            <a:pPr algn="ctr"/>
            <a:r>
              <a:rPr lang="en-GB" b="1" dirty="0">
                <a:latin typeface="+mn-lt"/>
              </a:rPr>
              <a:t>Potential Strategic Policies in a JSSP</a:t>
            </a:r>
          </a:p>
        </p:txBody>
      </p:sp>
      <p:sp>
        <p:nvSpPr>
          <p:cNvPr id="3" name="Content Placeholder 2">
            <a:extLst>
              <a:ext uri="{FF2B5EF4-FFF2-40B4-BE49-F238E27FC236}">
                <a16:creationId xmlns:a16="http://schemas.microsoft.com/office/drawing/2014/main" id="{5497F568-DEBF-47C3-9F2C-514A2EE89C1A}"/>
              </a:ext>
            </a:extLst>
          </p:cNvPr>
          <p:cNvSpPr>
            <a:spLocks noGrp="1"/>
          </p:cNvSpPr>
          <p:nvPr>
            <p:ph idx="1"/>
          </p:nvPr>
        </p:nvSpPr>
        <p:spPr>
          <a:xfrm>
            <a:off x="962526" y="2009275"/>
            <a:ext cx="5600612" cy="3814010"/>
          </a:xfrm>
        </p:spPr>
        <p:txBody>
          <a:bodyPr>
            <a:normAutofit fontScale="85000" lnSpcReduction="20000"/>
          </a:bodyPr>
          <a:lstStyle/>
          <a:p>
            <a:pPr marL="213300" indent="-213300">
              <a:spcBef>
                <a:spcPts val="0"/>
              </a:spcBef>
            </a:pPr>
            <a:r>
              <a:rPr lang="en-GB" sz="3600" dirty="0"/>
              <a:t>County wide housing requirement figures </a:t>
            </a:r>
          </a:p>
          <a:p>
            <a:pPr marL="213300" indent="-213300">
              <a:spcBef>
                <a:spcPts val="0"/>
              </a:spcBef>
            </a:pPr>
            <a:r>
              <a:rPr lang="en-GB" sz="3600" dirty="0"/>
              <a:t>Affordable housing requirements </a:t>
            </a:r>
          </a:p>
          <a:p>
            <a:pPr marL="213300" indent="-213300">
              <a:spcBef>
                <a:spcPts val="0"/>
              </a:spcBef>
            </a:pPr>
            <a:r>
              <a:rPr lang="en-GB" sz="3600" dirty="0"/>
              <a:t>Identification of strategic growth areas </a:t>
            </a:r>
          </a:p>
          <a:p>
            <a:pPr marL="213300" indent="-213300">
              <a:spcBef>
                <a:spcPts val="0"/>
              </a:spcBef>
            </a:pPr>
            <a:r>
              <a:rPr lang="en-GB" sz="3600" dirty="0"/>
              <a:t>Gypsy, Traveller and boat dwellers, needs and distribution </a:t>
            </a:r>
          </a:p>
          <a:p>
            <a:pPr marL="213300" indent="-213300">
              <a:spcBef>
                <a:spcPts val="0"/>
              </a:spcBef>
            </a:pPr>
            <a:r>
              <a:rPr lang="en-GB" sz="3600" dirty="0"/>
              <a:t>The spatial dimension of the Local Industrial Strategy </a:t>
            </a:r>
          </a:p>
          <a:p>
            <a:endParaRPr lang="en-GB" dirty="0"/>
          </a:p>
        </p:txBody>
      </p:sp>
      <p:sp>
        <p:nvSpPr>
          <p:cNvPr id="4" name="Rectangle 3">
            <a:extLst>
              <a:ext uri="{FF2B5EF4-FFF2-40B4-BE49-F238E27FC236}">
                <a16:creationId xmlns:a16="http://schemas.microsoft.com/office/drawing/2014/main" id="{1A78EA01-BF9B-4AC3-884E-B03B2432AB4A}"/>
              </a:ext>
            </a:extLst>
          </p:cNvPr>
          <p:cNvSpPr/>
          <p:nvPr/>
        </p:nvSpPr>
        <p:spPr>
          <a:xfrm>
            <a:off x="6612835" y="1899138"/>
            <a:ext cx="5178112" cy="3539430"/>
          </a:xfrm>
          <a:prstGeom prst="rect">
            <a:avLst/>
          </a:prstGeom>
        </p:spPr>
        <p:txBody>
          <a:bodyPr wrap="square">
            <a:spAutoFit/>
          </a:bodyPr>
          <a:lstStyle/>
          <a:p>
            <a:pPr marL="214313" indent="-214313">
              <a:buFont typeface="Arial" panose="020B0604020202020204" pitchFamily="34" charset="0"/>
              <a:buChar char="•"/>
            </a:pPr>
            <a:r>
              <a:rPr lang="en-GB" sz="2800" dirty="0"/>
              <a:t>Green Belt strategy and policies </a:t>
            </a:r>
          </a:p>
          <a:p>
            <a:pPr marL="214313" indent="-214313">
              <a:buFont typeface="Arial" panose="020B0604020202020204" pitchFamily="34" charset="0"/>
              <a:buChar char="•"/>
            </a:pPr>
            <a:r>
              <a:rPr lang="en-GB" sz="2800" dirty="0"/>
              <a:t>Placemaking and built environment </a:t>
            </a:r>
          </a:p>
          <a:p>
            <a:pPr marL="214313" indent="-214313">
              <a:buFont typeface="Arial" panose="020B0604020202020204" pitchFamily="34" charset="0"/>
              <a:buChar char="•"/>
            </a:pPr>
            <a:r>
              <a:rPr lang="en-GB" sz="2800" dirty="0"/>
              <a:t>Health and wellbeing </a:t>
            </a:r>
          </a:p>
          <a:p>
            <a:pPr marL="214313" indent="-214313">
              <a:buFont typeface="Arial" panose="020B0604020202020204" pitchFamily="34" charset="0"/>
              <a:buChar char="•"/>
            </a:pPr>
            <a:r>
              <a:rPr lang="en-GB" sz="2800" dirty="0"/>
              <a:t>Natural Capital </a:t>
            </a:r>
          </a:p>
          <a:p>
            <a:pPr marL="214313" indent="-214313">
              <a:buFont typeface="Arial" panose="020B0604020202020204" pitchFamily="34" charset="0"/>
              <a:buChar char="•"/>
            </a:pPr>
            <a:r>
              <a:rPr lang="en-GB" sz="2800" dirty="0"/>
              <a:t>Transport strategy </a:t>
            </a:r>
          </a:p>
          <a:p>
            <a:pPr marL="214313" indent="-214313">
              <a:buFont typeface="Arial" panose="020B0604020202020204" pitchFamily="34" charset="0"/>
              <a:buChar char="•"/>
            </a:pPr>
            <a:r>
              <a:rPr lang="en-GB" sz="2800" dirty="0"/>
              <a:t>Infrastructure strategy </a:t>
            </a:r>
          </a:p>
          <a:p>
            <a:pPr marL="214313" indent="-214313">
              <a:buFont typeface="Arial" panose="020B0604020202020204" pitchFamily="34" charset="0"/>
              <a:buChar char="•"/>
            </a:pPr>
            <a:r>
              <a:rPr lang="en-GB" sz="2800" dirty="0"/>
              <a:t>Energy framework </a:t>
            </a:r>
            <a:endParaRPr lang="en-GB" sz="2400" dirty="0"/>
          </a:p>
        </p:txBody>
      </p:sp>
    </p:spTree>
    <p:extLst>
      <p:ext uri="{BB962C8B-B14F-4D97-AF65-F5344CB8AC3E}">
        <p14:creationId xmlns:p14="http://schemas.microsoft.com/office/powerpoint/2010/main" val="2666388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1056</Words>
  <Application>Microsoft Office PowerPoint</Application>
  <PresentationFormat>Widescreen</PresentationFormat>
  <Paragraphs>111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Planning for Oxfordshire’s Future</vt:lpstr>
      <vt:lpstr>Oxfordshire Context – An Economic Success</vt:lpstr>
      <vt:lpstr>Growth will continue</vt:lpstr>
      <vt:lpstr>Oxfordshire Context: A Housing Crisis</vt:lpstr>
      <vt:lpstr>Where We Have Been</vt:lpstr>
      <vt:lpstr>We Therefore Have a Choice</vt:lpstr>
      <vt:lpstr>Oxfordshire’s Joint Statutory Spatial Plan</vt:lpstr>
      <vt:lpstr>Key Corridors</vt:lpstr>
      <vt:lpstr>Potential Strategic Policies in a JSSP</vt:lpstr>
      <vt:lpstr>JSSP: links to other strategies and plans</vt:lpstr>
      <vt:lpstr>The Role of the County Council</vt:lpstr>
      <vt:lpstr>Community Involvement</vt:lpstr>
      <vt:lpstr>Stakeholders and Communities</vt:lpstr>
      <vt:lpstr>JSSP Timetable</vt:lpstr>
      <vt:lpstr>Myths and Facts</vt:lpstr>
      <vt:lpstr>Questions</vt:lpstr>
      <vt:lpstr>Reserve Slides</vt:lpstr>
      <vt:lpstr>PowerPoint Presentation</vt:lpstr>
      <vt:lpstr>SHMA vs “New Methodology”</vt:lpstr>
      <vt:lpstr>The Health and Care Workforce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Slade, Naomi - Corporate Services</dc:creator>
  <cp:lastModifiedBy>Julia Benning</cp:lastModifiedBy>
  <cp:revision>2</cp:revision>
  <dcterms:created xsi:type="dcterms:W3CDTF">2018-09-20T12:21:23Z</dcterms:created>
  <dcterms:modified xsi:type="dcterms:W3CDTF">2018-10-16T12:14:48Z</dcterms:modified>
</cp:coreProperties>
</file>