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8" r:id="rId3"/>
    <p:sldId id="257" r:id="rId4"/>
    <p:sldId id="270" r:id="rId5"/>
    <p:sldId id="259" r:id="rId6"/>
    <p:sldId id="261" r:id="rId7"/>
    <p:sldId id="260" r:id="rId8"/>
    <p:sldId id="262" r:id="rId9"/>
    <p:sldId id="271" r:id="rId10"/>
    <p:sldId id="263" r:id="rId11"/>
    <p:sldId id="264" r:id="rId12"/>
    <p:sldId id="265" r:id="rId13"/>
    <p:sldId id="266" r:id="rId14"/>
    <p:sldId id="267" r:id="rId15"/>
    <p:sldId id="268"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386" autoAdjust="0"/>
  </p:normalViewPr>
  <p:slideViewPr>
    <p:cSldViewPr snapToGrid="0">
      <p:cViewPr varScale="1">
        <p:scale>
          <a:sx n="81" d="100"/>
          <a:sy n="81" d="100"/>
        </p:scale>
        <p:origin x="70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David%20files\Planning\Oxfordshire%202050%20JSSP\Review%20of%20statistics%20March%202021\Population%20and%20Household%20projections%20England%20and%20Oxfordshir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David%20files\Planning\Oxfordshire%202050%20JSSP\Review%20of%20statistics%20March%202021\Population%20and%20Household%20projections%20England%20and%20Oxfordshir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David%20files\Planning\Oxfordshire%202050%20JSSP\Review%20of%20statistics%20March%202021\Population\MYE3%20Migration%20details\Net%20Migration%20Statistics%20Oxfordshire%20and%20Distric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David%20files\Planning\Oxfordshire%202050%20JSSP\Review%20of%20statistics%20March%202021\Population%20and%20Household%20projections%20England%20and%20Oxfordshire.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Forecast!$B$5</c:f>
              <c:strCache>
                <c:ptCount val="1"/>
                <c:pt idx="0">
                  <c:v>Values</c:v>
                </c:pt>
              </c:strCache>
            </c:strRef>
          </c:tx>
          <c:spPr>
            <a:ln w="38100" cap="rnd">
              <a:solidFill>
                <a:schemeClr val="accent1"/>
              </a:solidFill>
              <a:round/>
            </a:ln>
            <a:effectLst/>
          </c:spPr>
          <c:marker>
            <c:symbol val="none"/>
          </c:marker>
          <c:val>
            <c:numRef>
              <c:f>Forecast!$B$6:$B$14</c:f>
              <c:numCache>
                <c:formatCode>#,##0</c:formatCode>
                <c:ptCount val="9"/>
                <c:pt idx="0">
                  <c:v>258108</c:v>
                </c:pt>
                <c:pt idx="1">
                  <c:v>268305</c:v>
                </c:pt>
                <c:pt idx="2">
                  <c:v>278172</c:v>
                </c:pt>
                <c:pt idx="3">
                  <c:v>288178</c:v>
                </c:pt>
                <c:pt idx="4">
                  <c:v>297312</c:v>
                </c:pt>
                <c:pt idx="5">
                  <c:v>305453</c:v>
                </c:pt>
                <c:pt idx="6">
                  <c:v>312890</c:v>
                </c:pt>
              </c:numCache>
            </c:numRef>
          </c:val>
          <c:smooth val="0"/>
          <c:extLst>
            <c:ext xmlns:c16="http://schemas.microsoft.com/office/drawing/2014/chart" uri="{C3380CC4-5D6E-409C-BE32-E72D297353CC}">
              <c16:uniqueId val="{00000000-270B-48FC-892B-D42D1356C128}"/>
            </c:ext>
          </c:extLst>
        </c:ser>
        <c:ser>
          <c:idx val="1"/>
          <c:order val="1"/>
          <c:tx>
            <c:strRef>
              <c:f>Forecast!$C$5</c:f>
              <c:strCache>
                <c:ptCount val="1"/>
                <c:pt idx="0">
                  <c:v>Forecast</c:v>
                </c:pt>
              </c:strCache>
            </c:strRef>
          </c:tx>
          <c:spPr>
            <a:ln w="25400" cap="rnd">
              <a:solidFill>
                <a:srgbClr val="FFFF00"/>
              </a:solidFill>
              <a:round/>
            </a:ln>
            <a:effectLst/>
          </c:spPr>
          <c:marker>
            <c:symbol val="none"/>
          </c:marker>
          <c:cat>
            <c:numRef>
              <c:f>Forecast!$A$6:$A$14</c:f>
              <c:numCache>
                <c:formatCode>General</c:formatCode>
                <c:ptCount val="9"/>
                <c:pt idx="0">
                  <c:v>2011</c:v>
                </c:pt>
                <c:pt idx="1">
                  <c:v>2016</c:v>
                </c:pt>
                <c:pt idx="2">
                  <c:v>2021</c:v>
                </c:pt>
                <c:pt idx="3">
                  <c:v>2026</c:v>
                </c:pt>
                <c:pt idx="4">
                  <c:v>2031</c:v>
                </c:pt>
                <c:pt idx="5">
                  <c:v>2036</c:v>
                </c:pt>
                <c:pt idx="6">
                  <c:v>2041</c:v>
                </c:pt>
                <c:pt idx="7">
                  <c:v>2046</c:v>
                </c:pt>
                <c:pt idx="8">
                  <c:v>2051</c:v>
                </c:pt>
              </c:numCache>
            </c:numRef>
          </c:cat>
          <c:val>
            <c:numRef>
              <c:f>Forecast!$C$6:$C$14</c:f>
              <c:numCache>
                <c:formatCode>General</c:formatCode>
                <c:ptCount val="9"/>
                <c:pt idx="6" formatCode="#,##0">
                  <c:v>312890</c:v>
                </c:pt>
                <c:pt idx="7" formatCode="#,##0">
                  <c:v>320408.64801479725</c:v>
                </c:pt>
                <c:pt idx="8" formatCode="#,##0">
                  <c:v>327925.66861992487</c:v>
                </c:pt>
              </c:numCache>
            </c:numRef>
          </c:val>
          <c:smooth val="0"/>
          <c:extLst>
            <c:ext xmlns:c16="http://schemas.microsoft.com/office/drawing/2014/chart" uri="{C3380CC4-5D6E-409C-BE32-E72D297353CC}">
              <c16:uniqueId val="{00000001-270B-48FC-892B-D42D1356C128}"/>
            </c:ext>
          </c:extLst>
        </c:ser>
        <c:ser>
          <c:idx val="2"/>
          <c:order val="2"/>
          <c:tx>
            <c:strRef>
              <c:f>Forecast!$D$5</c:f>
              <c:strCache>
                <c:ptCount val="1"/>
                <c:pt idx="0">
                  <c:v>Lower Confidence Bound</c:v>
                </c:pt>
              </c:strCache>
            </c:strRef>
          </c:tx>
          <c:spPr>
            <a:ln w="12700" cap="rnd">
              <a:solidFill>
                <a:srgbClr val="FFFF00"/>
              </a:solidFill>
              <a:prstDash val="solid"/>
              <a:round/>
            </a:ln>
            <a:effectLst/>
          </c:spPr>
          <c:marker>
            <c:symbol val="none"/>
          </c:marker>
          <c:cat>
            <c:numRef>
              <c:f>Forecast!$A$6:$A$14</c:f>
              <c:numCache>
                <c:formatCode>General</c:formatCode>
                <c:ptCount val="9"/>
                <c:pt idx="0">
                  <c:v>2011</c:v>
                </c:pt>
                <c:pt idx="1">
                  <c:v>2016</c:v>
                </c:pt>
                <c:pt idx="2">
                  <c:v>2021</c:v>
                </c:pt>
                <c:pt idx="3">
                  <c:v>2026</c:v>
                </c:pt>
                <c:pt idx="4">
                  <c:v>2031</c:v>
                </c:pt>
                <c:pt idx="5">
                  <c:v>2036</c:v>
                </c:pt>
                <c:pt idx="6">
                  <c:v>2041</c:v>
                </c:pt>
                <c:pt idx="7">
                  <c:v>2046</c:v>
                </c:pt>
                <c:pt idx="8">
                  <c:v>2051</c:v>
                </c:pt>
              </c:numCache>
            </c:numRef>
          </c:cat>
          <c:val>
            <c:numRef>
              <c:f>Forecast!$D$6:$D$14</c:f>
              <c:numCache>
                <c:formatCode>General</c:formatCode>
                <c:ptCount val="9"/>
                <c:pt idx="6" formatCode="#,##0">
                  <c:v>312890</c:v>
                </c:pt>
                <c:pt idx="7" formatCode="#,##0">
                  <c:v>318999.6367588974</c:v>
                </c:pt>
                <c:pt idx="8" formatCode="#,##0">
                  <c:v>324904.13309331442</c:v>
                </c:pt>
              </c:numCache>
            </c:numRef>
          </c:val>
          <c:smooth val="0"/>
          <c:extLst>
            <c:ext xmlns:c16="http://schemas.microsoft.com/office/drawing/2014/chart" uri="{C3380CC4-5D6E-409C-BE32-E72D297353CC}">
              <c16:uniqueId val="{00000002-270B-48FC-892B-D42D1356C128}"/>
            </c:ext>
          </c:extLst>
        </c:ser>
        <c:ser>
          <c:idx val="3"/>
          <c:order val="3"/>
          <c:tx>
            <c:strRef>
              <c:f>Forecast!$E$5</c:f>
              <c:strCache>
                <c:ptCount val="1"/>
                <c:pt idx="0">
                  <c:v>Upper Confidence Bound</c:v>
                </c:pt>
              </c:strCache>
            </c:strRef>
          </c:tx>
          <c:spPr>
            <a:ln w="12700" cap="rnd">
              <a:solidFill>
                <a:srgbClr val="FFFF00"/>
              </a:solidFill>
              <a:prstDash val="solid"/>
              <a:round/>
            </a:ln>
            <a:effectLst/>
          </c:spPr>
          <c:marker>
            <c:symbol val="none"/>
          </c:marker>
          <c:cat>
            <c:numRef>
              <c:f>Forecast!$A$6:$A$14</c:f>
              <c:numCache>
                <c:formatCode>General</c:formatCode>
                <c:ptCount val="9"/>
                <c:pt idx="0">
                  <c:v>2011</c:v>
                </c:pt>
                <c:pt idx="1">
                  <c:v>2016</c:v>
                </c:pt>
                <c:pt idx="2">
                  <c:v>2021</c:v>
                </c:pt>
                <c:pt idx="3">
                  <c:v>2026</c:v>
                </c:pt>
                <c:pt idx="4">
                  <c:v>2031</c:v>
                </c:pt>
                <c:pt idx="5">
                  <c:v>2036</c:v>
                </c:pt>
                <c:pt idx="6">
                  <c:v>2041</c:v>
                </c:pt>
                <c:pt idx="7">
                  <c:v>2046</c:v>
                </c:pt>
                <c:pt idx="8">
                  <c:v>2051</c:v>
                </c:pt>
              </c:numCache>
            </c:numRef>
          </c:cat>
          <c:val>
            <c:numRef>
              <c:f>Forecast!$E$6:$E$14</c:f>
              <c:numCache>
                <c:formatCode>General</c:formatCode>
                <c:ptCount val="9"/>
                <c:pt idx="6" formatCode="#,##0">
                  <c:v>312890</c:v>
                </c:pt>
                <c:pt idx="7" formatCode="#,##0">
                  <c:v>321817.6592706971</c:v>
                </c:pt>
                <c:pt idx="8" formatCode="#,##0">
                  <c:v>330947.20414653531</c:v>
                </c:pt>
              </c:numCache>
            </c:numRef>
          </c:val>
          <c:smooth val="0"/>
          <c:extLst>
            <c:ext xmlns:c16="http://schemas.microsoft.com/office/drawing/2014/chart" uri="{C3380CC4-5D6E-409C-BE32-E72D297353CC}">
              <c16:uniqueId val="{00000003-270B-48FC-892B-D42D1356C128}"/>
            </c:ext>
          </c:extLst>
        </c:ser>
        <c:dLbls>
          <c:showLegendKey val="0"/>
          <c:showVal val="0"/>
          <c:showCatName val="0"/>
          <c:showSerName val="0"/>
          <c:showPercent val="0"/>
          <c:showBubbleSize val="0"/>
        </c:dLbls>
        <c:smooth val="0"/>
        <c:axId val="460218520"/>
        <c:axId val="460220488"/>
      </c:lineChart>
      <c:catAx>
        <c:axId val="460218520"/>
        <c:scaling>
          <c:orientation val="minMax"/>
        </c:scaling>
        <c:delete val="0"/>
        <c:axPos val="b"/>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0220488"/>
        <c:crosses val="autoZero"/>
        <c:auto val="1"/>
        <c:lblAlgn val="ctr"/>
        <c:lblOffset val="100"/>
        <c:noMultiLvlLbl val="0"/>
      </c:catAx>
      <c:valAx>
        <c:axId val="460220488"/>
        <c:scaling>
          <c:orientation val="minMax"/>
          <c:min val="25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0218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1"/>
              <a:t>Trend based growth</a:t>
            </a:r>
            <a:r>
              <a:rPr lang="en-GB" sz="1800" b="1" baseline="0"/>
              <a:t> and SHMA/ARC Growth</a:t>
            </a:r>
            <a:endParaRPr lang="en-GB"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Chart!$A$47</c:f>
              <c:strCache>
                <c:ptCount val="1"/>
                <c:pt idx="0">
                  <c:v>2018 Based</c:v>
                </c:pt>
              </c:strCache>
            </c:strRef>
          </c:tx>
          <c:spPr>
            <a:solidFill>
              <a:srgbClr val="0070C0"/>
            </a:solidFill>
            <a:ln>
              <a:noFill/>
            </a:ln>
            <a:effectLst/>
          </c:spPr>
          <c:invertIfNegative val="0"/>
          <c:dPt>
            <c:idx val="7"/>
            <c:invertIfNegative val="0"/>
            <c:bubble3D val="0"/>
            <c:spPr>
              <a:solidFill>
                <a:srgbClr val="FFFF00"/>
              </a:solidFill>
              <a:ln>
                <a:solidFill>
                  <a:schemeClr val="accent1">
                    <a:lumMod val="60000"/>
                    <a:lumOff val="40000"/>
                  </a:schemeClr>
                </a:solidFill>
              </a:ln>
              <a:effectLst/>
            </c:spPr>
            <c:extLst>
              <c:ext xmlns:c16="http://schemas.microsoft.com/office/drawing/2014/chart" uri="{C3380CC4-5D6E-409C-BE32-E72D297353CC}">
                <c16:uniqueId val="{00000001-BA16-49A8-BE3F-D27CD9C0DC0B}"/>
              </c:ext>
            </c:extLst>
          </c:dPt>
          <c:dPt>
            <c:idx val="8"/>
            <c:invertIfNegative val="0"/>
            <c:bubble3D val="0"/>
            <c:spPr>
              <a:solidFill>
                <a:srgbClr val="FFFF00"/>
              </a:solidFill>
              <a:ln>
                <a:noFill/>
              </a:ln>
              <a:effectLst/>
            </c:spPr>
            <c:extLst>
              <c:ext xmlns:c16="http://schemas.microsoft.com/office/drawing/2014/chart" uri="{C3380CC4-5D6E-409C-BE32-E72D297353CC}">
                <c16:uniqueId val="{00000003-BA16-49A8-BE3F-D27CD9C0DC0B}"/>
              </c:ext>
            </c:extLst>
          </c:dPt>
          <c:cat>
            <c:numRef>
              <c:f>Chart!$B$46:$J$46</c:f>
              <c:numCache>
                <c:formatCode>General</c:formatCode>
                <c:ptCount val="9"/>
                <c:pt idx="0">
                  <c:v>2011</c:v>
                </c:pt>
                <c:pt idx="1">
                  <c:v>2016</c:v>
                </c:pt>
                <c:pt idx="2">
                  <c:v>2021</c:v>
                </c:pt>
                <c:pt idx="3">
                  <c:v>2026</c:v>
                </c:pt>
                <c:pt idx="4">
                  <c:v>2031</c:v>
                </c:pt>
                <c:pt idx="5">
                  <c:v>2036</c:v>
                </c:pt>
                <c:pt idx="6">
                  <c:v>2041</c:v>
                </c:pt>
                <c:pt idx="7">
                  <c:v>2046</c:v>
                </c:pt>
                <c:pt idx="8">
                  <c:v>2051</c:v>
                </c:pt>
              </c:numCache>
            </c:numRef>
          </c:cat>
          <c:val>
            <c:numRef>
              <c:f>Chart!$B$47:$J$47</c:f>
              <c:numCache>
                <c:formatCode>#,##0</c:formatCode>
                <c:ptCount val="9"/>
                <c:pt idx="0">
                  <c:v>258108</c:v>
                </c:pt>
                <c:pt idx="1">
                  <c:v>268305</c:v>
                </c:pt>
                <c:pt idx="2">
                  <c:v>278172</c:v>
                </c:pt>
                <c:pt idx="3">
                  <c:v>288178</c:v>
                </c:pt>
                <c:pt idx="4">
                  <c:v>297312</c:v>
                </c:pt>
                <c:pt idx="5">
                  <c:v>305453</c:v>
                </c:pt>
                <c:pt idx="6">
                  <c:v>312890</c:v>
                </c:pt>
                <c:pt idx="7">
                  <c:v>320445</c:v>
                </c:pt>
                <c:pt idx="8">
                  <c:v>328000</c:v>
                </c:pt>
              </c:numCache>
            </c:numRef>
          </c:val>
          <c:extLst>
            <c:ext xmlns:c16="http://schemas.microsoft.com/office/drawing/2014/chart" uri="{C3380CC4-5D6E-409C-BE32-E72D297353CC}">
              <c16:uniqueId val="{00000004-BA16-49A8-BE3F-D27CD9C0DC0B}"/>
            </c:ext>
          </c:extLst>
        </c:ser>
        <c:ser>
          <c:idx val="1"/>
          <c:order val="1"/>
          <c:tx>
            <c:strRef>
              <c:f>Chart!$A$48</c:f>
              <c:strCache>
                <c:ptCount val="1"/>
                <c:pt idx="0">
                  <c:v>SHMA + ARC</c:v>
                </c:pt>
              </c:strCache>
            </c:strRef>
          </c:tx>
          <c:spPr>
            <a:solidFill>
              <a:srgbClr val="FF0000"/>
            </a:solidFill>
            <a:ln>
              <a:noFill/>
            </a:ln>
            <a:effectLst/>
          </c:spPr>
          <c:invertIfNegative val="0"/>
          <c:cat>
            <c:numRef>
              <c:f>Chart!$B$46:$J$46</c:f>
              <c:numCache>
                <c:formatCode>General</c:formatCode>
                <c:ptCount val="9"/>
                <c:pt idx="0">
                  <c:v>2011</c:v>
                </c:pt>
                <c:pt idx="1">
                  <c:v>2016</c:v>
                </c:pt>
                <c:pt idx="2">
                  <c:v>2021</c:v>
                </c:pt>
                <c:pt idx="3">
                  <c:v>2026</c:v>
                </c:pt>
                <c:pt idx="4">
                  <c:v>2031</c:v>
                </c:pt>
                <c:pt idx="5">
                  <c:v>2036</c:v>
                </c:pt>
                <c:pt idx="6">
                  <c:v>2041</c:v>
                </c:pt>
                <c:pt idx="7">
                  <c:v>2046</c:v>
                </c:pt>
                <c:pt idx="8">
                  <c:v>2051</c:v>
                </c:pt>
              </c:numCache>
            </c:numRef>
          </c:cat>
          <c:val>
            <c:numRef>
              <c:f>Chart!$B$48:$J$48</c:f>
              <c:numCache>
                <c:formatCode>#,##0</c:formatCode>
                <c:ptCount val="9"/>
                <c:pt idx="0">
                  <c:v>259562</c:v>
                </c:pt>
                <c:pt idx="1">
                  <c:v>281686</c:v>
                </c:pt>
                <c:pt idx="2">
                  <c:v>304625</c:v>
                </c:pt>
                <c:pt idx="3">
                  <c:v>323667</c:v>
                </c:pt>
                <c:pt idx="4">
                  <c:v>341802</c:v>
                </c:pt>
                <c:pt idx="5">
                  <c:v>366802</c:v>
                </c:pt>
                <c:pt idx="6">
                  <c:v>391802</c:v>
                </c:pt>
                <c:pt idx="7">
                  <c:v>416802</c:v>
                </c:pt>
                <c:pt idx="8">
                  <c:v>441802</c:v>
                </c:pt>
              </c:numCache>
            </c:numRef>
          </c:val>
          <c:extLst>
            <c:ext xmlns:c16="http://schemas.microsoft.com/office/drawing/2014/chart" uri="{C3380CC4-5D6E-409C-BE32-E72D297353CC}">
              <c16:uniqueId val="{00000005-BA16-49A8-BE3F-D27CD9C0DC0B}"/>
            </c:ext>
          </c:extLst>
        </c:ser>
        <c:dLbls>
          <c:showLegendKey val="0"/>
          <c:showVal val="0"/>
          <c:showCatName val="0"/>
          <c:showSerName val="0"/>
          <c:showPercent val="0"/>
          <c:showBubbleSize val="0"/>
        </c:dLbls>
        <c:gapWidth val="219"/>
        <c:overlap val="-27"/>
        <c:axId val="451059800"/>
        <c:axId val="451060128"/>
      </c:barChart>
      <c:catAx>
        <c:axId val="451059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1060128"/>
        <c:crosses val="autoZero"/>
        <c:auto val="1"/>
        <c:lblAlgn val="ctr"/>
        <c:lblOffset val="100"/>
        <c:noMultiLvlLbl val="0"/>
      </c:catAx>
      <c:valAx>
        <c:axId val="4510601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1059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1" dirty="0"/>
              <a:t>Gap increases for each 5 Year period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Chart!$A$53</c:f>
              <c:strCache>
                <c:ptCount val="1"/>
                <c:pt idx="0">
                  <c:v>2018 Based growth</c:v>
                </c:pt>
              </c:strCache>
            </c:strRef>
          </c:tx>
          <c:spPr>
            <a:solidFill>
              <a:schemeClr val="accent1"/>
            </a:solidFill>
            <a:ln>
              <a:noFill/>
            </a:ln>
            <a:effectLst/>
          </c:spPr>
          <c:invertIfNegative val="0"/>
          <c:dPt>
            <c:idx val="6"/>
            <c:invertIfNegative val="0"/>
            <c:bubble3D val="0"/>
            <c:spPr>
              <a:solidFill>
                <a:srgbClr val="FFFF00"/>
              </a:solidFill>
              <a:ln>
                <a:noFill/>
              </a:ln>
              <a:effectLst/>
            </c:spPr>
            <c:extLst>
              <c:ext xmlns:c16="http://schemas.microsoft.com/office/drawing/2014/chart" uri="{C3380CC4-5D6E-409C-BE32-E72D297353CC}">
                <c16:uniqueId val="{00000001-4311-499E-991C-7C5C2D1E90E4}"/>
              </c:ext>
            </c:extLst>
          </c:dPt>
          <c:dPt>
            <c:idx val="7"/>
            <c:invertIfNegative val="0"/>
            <c:bubble3D val="0"/>
            <c:spPr>
              <a:solidFill>
                <a:srgbClr val="FFFF00"/>
              </a:solidFill>
              <a:ln>
                <a:noFill/>
              </a:ln>
              <a:effectLst/>
            </c:spPr>
            <c:extLst>
              <c:ext xmlns:c16="http://schemas.microsoft.com/office/drawing/2014/chart" uri="{C3380CC4-5D6E-409C-BE32-E72D297353CC}">
                <c16:uniqueId val="{00000003-4311-499E-991C-7C5C2D1E90E4}"/>
              </c:ext>
            </c:extLst>
          </c:dPt>
          <c:cat>
            <c:strRef>
              <c:f>Chart!$C$52:$J$52</c:f>
              <c:strCache>
                <c:ptCount val="8"/>
                <c:pt idx="0">
                  <c:v>2011-16</c:v>
                </c:pt>
                <c:pt idx="1">
                  <c:v>2016-21</c:v>
                </c:pt>
                <c:pt idx="2">
                  <c:v>2021-26</c:v>
                </c:pt>
                <c:pt idx="3">
                  <c:v>2026-31</c:v>
                </c:pt>
                <c:pt idx="4">
                  <c:v>2031-36</c:v>
                </c:pt>
                <c:pt idx="5">
                  <c:v>2036-41</c:v>
                </c:pt>
                <c:pt idx="6">
                  <c:v>2041-46</c:v>
                </c:pt>
                <c:pt idx="7">
                  <c:v>2046-51</c:v>
                </c:pt>
              </c:strCache>
            </c:strRef>
          </c:cat>
          <c:val>
            <c:numRef>
              <c:f>Chart!$C$53:$J$53</c:f>
              <c:numCache>
                <c:formatCode>#,##0</c:formatCode>
                <c:ptCount val="8"/>
                <c:pt idx="0">
                  <c:v>10197</c:v>
                </c:pt>
                <c:pt idx="1">
                  <c:v>9867</c:v>
                </c:pt>
                <c:pt idx="2">
                  <c:v>10006</c:v>
                </c:pt>
                <c:pt idx="3">
                  <c:v>9134</c:v>
                </c:pt>
                <c:pt idx="4">
                  <c:v>8141</c:v>
                </c:pt>
                <c:pt idx="5">
                  <c:v>7437</c:v>
                </c:pt>
                <c:pt idx="6">
                  <c:v>7555</c:v>
                </c:pt>
                <c:pt idx="7">
                  <c:v>7555</c:v>
                </c:pt>
              </c:numCache>
            </c:numRef>
          </c:val>
          <c:extLst>
            <c:ext xmlns:c16="http://schemas.microsoft.com/office/drawing/2014/chart" uri="{C3380CC4-5D6E-409C-BE32-E72D297353CC}">
              <c16:uniqueId val="{00000004-4311-499E-991C-7C5C2D1E90E4}"/>
            </c:ext>
          </c:extLst>
        </c:ser>
        <c:ser>
          <c:idx val="1"/>
          <c:order val="1"/>
          <c:tx>
            <c:strRef>
              <c:f>Chart!$A$54</c:f>
              <c:strCache>
                <c:ptCount val="1"/>
                <c:pt idx="0">
                  <c:v>SHMA/ARC growth</c:v>
                </c:pt>
              </c:strCache>
            </c:strRef>
          </c:tx>
          <c:spPr>
            <a:solidFill>
              <a:srgbClr val="FF0000"/>
            </a:solidFill>
            <a:ln>
              <a:noFill/>
            </a:ln>
            <a:effectLst/>
          </c:spPr>
          <c:invertIfNegative val="0"/>
          <c:cat>
            <c:strRef>
              <c:f>Chart!$C$52:$J$52</c:f>
              <c:strCache>
                <c:ptCount val="8"/>
                <c:pt idx="0">
                  <c:v>2011-16</c:v>
                </c:pt>
                <c:pt idx="1">
                  <c:v>2016-21</c:v>
                </c:pt>
                <c:pt idx="2">
                  <c:v>2021-26</c:v>
                </c:pt>
                <c:pt idx="3">
                  <c:v>2026-31</c:v>
                </c:pt>
                <c:pt idx="4">
                  <c:v>2031-36</c:v>
                </c:pt>
                <c:pt idx="5">
                  <c:v>2036-41</c:v>
                </c:pt>
                <c:pt idx="6">
                  <c:v>2041-46</c:v>
                </c:pt>
                <c:pt idx="7">
                  <c:v>2046-51</c:v>
                </c:pt>
              </c:strCache>
            </c:strRef>
          </c:cat>
          <c:val>
            <c:numRef>
              <c:f>Chart!$C$54:$J$54</c:f>
              <c:numCache>
                <c:formatCode>#,##0</c:formatCode>
                <c:ptCount val="8"/>
                <c:pt idx="0">
                  <c:v>22124</c:v>
                </c:pt>
                <c:pt idx="1">
                  <c:v>22939</c:v>
                </c:pt>
                <c:pt idx="2">
                  <c:v>19042</c:v>
                </c:pt>
                <c:pt idx="3">
                  <c:v>18135</c:v>
                </c:pt>
                <c:pt idx="4">
                  <c:v>25000</c:v>
                </c:pt>
                <c:pt idx="5">
                  <c:v>25000</c:v>
                </c:pt>
                <c:pt idx="6">
                  <c:v>25000</c:v>
                </c:pt>
                <c:pt idx="7">
                  <c:v>25000</c:v>
                </c:pt>
              </c:numCache>
            </c:numRef>
          </c:val>
          <c:extLst>
            <c:ext xmlns:c16="http://schemas.microsoft.com/office/drawing/2014/chart" uri="{C3380CC4-5D6E-409C-BE32-E72D297353CC}">
              <c16:uniqueId val="{00000005-4311-499E-991C-7C5C2D1E90E4}"/>
            </c:ext>
          </c:extLst>
        </c:ser>
        <c:dLbls>
          <c:showLegendKey val="0"/>
          <c:showVal val="0"/>
          <c:showCatName val="0"/>
          <c:showSerName val="0"/>
          <c:showPercent val="0"/>
          <c:showBubbleSize val="0"/>
        </c:dLbls>
        <c:gapWidth val="219"/>
        <c:overlap val="-27"/>
        <c:axId val="445893312"/>
        <c:axId val="445890360"/>
      </c:barChart>
      <c:catAx>
        <c:axId val="445893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5890360"/>
        <c:crosses val="autoZero"/>
        <c:auto val="1"/>
        <c:lblAlgn val="ctr"/>
        <c:lblOffset val="100"/>
        <c:noMultiLvlLbl val="0"/>
      </c:catAx>
      <c:valAx>
        <c:axId val="4458903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5893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000" b="1"/>
              <a:t>Net Migration in the Year to: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Sheet1!$J$210</c:f>
              <c:strCache>
                <c:ptCount val="1"/>
                <c:pt idx="0">
                  <c:v>OCC</c:v>
                </c:pt>
              </c:strCache>
            </c:strRef>
          </c:tx>
          <c:spPr>
            <a:ln w="44450" cap="rnd">
              <a:solidFill>
                <a:schemeClr val="accent1"/>
              </a:solidFill>
              <a:round/>
            </a:ln>
            <a:effectLst/>
          </c:spPr>
          <c:marker>
            <c:symbol val="none"/>
          </c:marker>
          <c:cat>
            <c:numRef>
              <c:f>Sheet1!$I$211:$I$228</c:f>
              <c:numCache>
                <c:formatCode>0</c:formatCode>
                <c:ptCount val="18"/>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numCache>
            </c:numRef>
          </c:cat>
          <c:val>
            <c:numRef>
              <c:f>Sheet1!$J$211:$J$228</c:f>
              <c:numCache>
                <c:formatCode>#,##0</c:formatCode>
                <c:ptCount val="18"/>
                <c:pt idx="0">
                  <c:v>322</c:v>
                </c:pt>
                <c:pt idx="1">
                  <c:v>3884</c:v>
                </c:pt>
                <c:pt idx="2">
                  <c:v>2061</c:v>
                </c:pt>
                <c:pt idx="3">
                  <c:v>4591</c:v>
                </c:pt>
                <c:pt idx="4">
                  <c:v>361</c:v>
                </c:pt>
                <c:pt idx="5">
                  <c:v>850</c:v>
                </c:pt>
                <c:pt idx="6">
                  <c:v>34</c:v>
                </c:pt>
                <c:pt idx="7">
                  <c:v>806</c:v>
                </c:pt>
                <c:pt idx="8">
                  <c:v>2512</c:v>
                </c:pt>
                <c:pt idx="9">
                  <c:v>2281</c:v>
                </c:pt>
                <c:pt idx="10">
                  <c:v>616</c:v>
                </c:pt>
                <c:pt idx="11">
                  <c:v>1438</c:v>
                </c:pt>
                <c:pt idx="12">
                  <c:v>3318</c:v>
                </c:pt>
                <c:pt idx="13">
                  <c:v>1455</c:v>
                </c:pt>
                <c:pt idx="14">
                  <c:v>2057</c:v>
                </c:pt>
                <c:pt idx="15">
                  <c:v>1802</c:v>
                </c:pt>
                <c:pt idx="16">
                  <c:v>3529</c:v>
                </c:pt>
                <c:pt idx="17">
                  <c:v>2235</c:v>
                </c:pt>
              </c:numCache>
            </c:numRef>
          </c:val>
          <c:smooth val="0"/>
          <c:extLst>
            <c:ext xmlns:c16="http://schemas.microsoft.com/office/drawing/2014/chart" uri="{C3380CC4-5D6E-409C-BE32-E72D297353CC}">
              <c16:uniqueId val="{00000000-0746-49BE-9D5D-F971085D3BFD}"/>
            </c:ext>
          </c:extLst>
        </c:ser>
        <c:ser>
          <c:idx val="1"/>
          <c:order val="1"/>
          <c:tx>
            <c:strRef>
              <c:f>Sheet1!$K$210</c:f>
              <c:strCache>
                <c:ptCount val="1"/>
                <c:pt idx="0">
                  <c:v>Cherwell</c:v>
                </c:pt>
              </c:strCache>
            </c:strRef>
          </c:tx>
          <c:spPr>
            <a:ln w="28575" cap="rnd">
              <a:solidFill>
                <a:schemeClr val="accent2"/>
              </a:solidFill>
              <a:round/>
            </a:ln>
            <a:effectLst/>
          </c:spPr>
          <c:marker>
            <c:symbol val="none"/>
          </c:marker>
          <c:cat>
            <c:numRef>
              <c:f>Sheet1!$I$211:$I$228</c:f>
              <c:numCache>
                <c:formatCode>0</c:formatCode>
                <c:ptCount val="18"/>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numCache>
            </c:numRef>
          </c:cat>
          <c:val>
            <c:numRef>
              <c:f>Sheet1!$K$211:$K$228</c:f>
              <c:numCache>
                <c:formatCode>#,##0</c:formatCode>
                <c:ptCount val="18"/>
                <c:pt idx="0">
                  <c:v>317</c:v>
                </c:pt>
                <c:pt idx="1">
                  <c:v>599</c:v>
                </c:pt>
                <c:pt idx="2">
                  <c:v>543</c:v>
                </c:pt>
                <c:pt idx="3">
                  <c:v>385</c:v>
                </c:pt>
                <c:pt idx="4">
                  <c:v>679</c:v>
                </c:pt>
                <c:pt idx="5">
                  <c:v>349</c:v>
                </c:pt>
                <c:pt idx="6">
                  <c:v>568</c:v>
                </c:pt>
                <c:pt idx="7">
                  <c:v>172</c:v>
                </c:pt>
                <c:pt idx="8">
                  <c:v>434</c:v>
                </c:pt>
                <c:pt idx="9">
                  <c:v>114</c:v>
                </c:pt>
                <c:pt idx="10">
                  <c:v>-141</c:v>
                </c:pt>
                <c:pt idx="11">
                  <c:v>57</c:v>
                </c:pt>
                <c:pt idx="12">
                  <c:v>409</c:v>
                </c:pt>
                <c:pt idx="13">
                  <c:v>182</c:v>
                </c:pt>
                <c:pt idx="14">
                  <c:v>271</c:v>
                </c:pt>
                <c:pt idx="15">
                  <c:v>402</c:v>
                </c:pt>
                <c:pt idx="16">
                  <c:v>1039</c:v>
                </c:pt>
                <c:pt idx="17">
                  <c:v>865</c:v>
                </c:pt>
              </c:numCache>
            </c:numRef>
          </c:val>
          <c:smooth val="0"/>
          <c:extLst>
            <c:ext xmlns:c16="http://schemas.microsoft.com/office/drawing/2014/chart" uri="{C3380CC4-5D6E-409C-BE32-E72D297353CC}">
              <c16:uniqueId val="{00000001-0746-49BE-9D5D-F971085D3BFD}"/>
            </c:ext>
          </c:extLst>
        </c:ser>
        <c:ser>
          <c:idx val="2"/>
          <c:order val="2"/>
          <c:tx>
            <c:strRef>
              <c:f>Sheet1!$L$210</c:f>
              <c:strCache>
                <c:ptCount val="1"/>
                <c:pt idx="0">
                  <c:v>Oxford</c:v>
                </c:pt>
              </c:strCache>
            </c:strRef>
          </c:tx>
          <c:spPr>
            <a:ln w="28575" cap="rnd">
              <a:solidFill>
                <a:schemeClr val="accent3"/>
              </a:solidFill>
              <a:round/>
            </a:ln>
            <a:effectLst/>
          </c:spPr>
          <c:marker>
            <c:symbol val="none"/>
          </c:marker>
          <c:cat>
            <c:numRef>
              <c:f>Sheet1!$I$211:$I$228</c:f>
              <c:numCache>
                <c:formatCode>0</c:formatCode>
                <c:ptCount val="18"/>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numCache>
            </c:numRef>
          </c:cat>
          <c:val>
            <c:numRef>
              <c:f>Sheet1!$L$211:$L$228</c:f>
              <c:numCache>
                <c:formatCode>#,##0</c:formatCode>
                <c:ptCount val="18"/>
                <c:pt idx="0">
                  <c:v>347</c:v>
                </c:pt>
                <c:pt idx="1">
                  <c:v>2339</c:v>
                </c:pt>
                <c:pt idx="2">
                  <c:v>815</c:v>
                </c:pt>
                <c:pt idx="3">
                  <c:v>2698</c:v>
                </c:pt>
                <c:pt idx="4">
                  <c:v>-2079</c:v>
                </c:pt>
                <c:pt idx="5">
                  <c:v>-1536</c:v>
                </c:pt>
                <c:pt idx="6">
                  <c:v>-1168</c:v>
                </c:pt>
                <c:pt idx="7">
                  <c:v>-434</c:v>
                </c:pt>
                <c:pt idx="8">
                  <c:v>1043</c:v>
                </c:pt>
                <c:pt idx="9">
                  <c:v>786</c:v>
                </c:pt>
                <c:pt idx="10">
                  <c:v>96</c:v>
                </c:pt>
                <c:pt idx="11">
                  <c:v>-45</c:v>
                </c:pt>
                <c:pt idx="12">
                  <c:v>1180</c:v>
                </c:pt>
                <c:pt idx="13">
                  <c:v>-853</c:v>
                </c:pt>
                <c:pt idx="14">
                  <c:v>-401</c:v>
                </c:pt>
                <c:pt idx="15">
                  <c:v>-1492</c:v>
                </c:pt>
                <c:pt idx="16">
                  <c:v>-936</c:v>
                </c:pt>
                <c:pt idx="17">
                  <c:v>-2590</c:v>
                </c:pt>
              </c:numCache>
            </c:numRef>
          </c:val>
          <c:smooth val="0"/>
          <c:extLst>
            <c:ext xmlns:c16="http://schemas.microsoft.com/office/drawing/2014/chart" uri="{C3380CC4-5D6E-409C-BE32-E72D297353CC}">
              <c16:uniqueId val="{00000002-0746-49BE-9D5D-F971085D3BFD}"/>
            </c:ext>
          </c:extLst>
        </c:ser>
        <c:ser>
          <c:idx val="3"/>
          <c:order val="3"/>
          <c:tx>
            <c:strRef>
              <c:f>Sheet1!$M$210</c:f>
              <c:strCache>
                <c:ptCount val="1"/>
                <c:pt idx="0">
                  <c:v>South Oxfordshire</c:v>
                </c:pt>
              </c:strCache>
            </c:strRef>
          </c:tx>
          <c:spPr>
            <a:ln w="28575" cap="rnd">
              <a:solidFill>
                <a:schemeClr val="accent4"/>
              </a:solidFill>
              <a:round/>
            </a:ln>
            <a:effectLst/>
          </c:spPr>
          <c:marker>
            <c:symbol val="none"/>
          </c:marker>
          <c:cat>
            <c:numRef>
              <c:f>Sheet1!$I$211:$I$228</c:f>
              <c:numCache>
                <c:formatCode>0</c:formatCode>
                <c:ptCount val="18"/>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numCache>
            </c:numRef>
          </c:cat>
          <c:val>
            <c:numRef>
              <c:f>Sheet1!$M$211:$M$228</c:f>
              <c:numCache>
                <c:formatCode>#,##0</c:formatCode>
                <c:ptCount val="18"/>
                <c:pt idx="0">
                  <c:v>-99</c:v>
                </c:pt>
                <c:pt idx="1">
                  <c:v>-423</c:v>
                </c:pt>
                <c:pt idx="2">
                  <c:v>-188</c:v>
                </c:pt>
                <c:pt idx="3">
                  <c:v>125</c:v>
                </c:pt>
                <c:pt idx="4">
                  <c:v>-31</c:v>
                </c:pt>
                <c:pt idx="5">
                  <c:v>264</c:v>
                </c:pt>
                <c:pt idx="6">
                  <c:v>228</c:v>
                </c:pt>
                <c:pt idx="7">
                  <c:v>218</c:v>
                </c:pt>
                <c:pt idx="8">
                  <c:v>-118</c:v>
                </c:pt>
                <c:pt idx="9">
                  <c:v>83</c:v>
                </c:pt>
                <c:pt idx="10">
                  <c:v>247</c:v>
                </c:pt>
                <c:pt idx="11">
                  <c:v>377</c:v>
                </c:pt>
                <c:pt idx="12">
                  <c:v>648</c:v>
                </c:pt>
                <c:pt idx="13">
                  <c:v>455</c:v>
                </c:pt>
                <c:pt idx="14">
                  <c:v>507</c:v>
                </c:pt>
                <c:pt idx="15">
                  <c:v>303</c:v>
                </c:pt>
                <c:pt idx="16">
                  <c:v>630</c:v>
                </c:pt>
                <c:pt idx="17">
                  <c:v>1388</c:v>
                </c:pt>
              </c:numCache>
            </c:numRef>
          </c:val>
          <c:smooth val="0"/>
          <c:extLst>
            <c:ext xmlns:c16="http://schemas.microsoft.com/office/drawing/2014/chart" uri="{C3380CC4-5D6E-409C-BE32-E72D297353CC}">
              <c16:uniqueId val="{00000003-0746-49BE-9D5D-F971085D3BFD}"/>
            </c:ext>
          </c:extLst>
        </c:ser>
        <c:ser>
          <c:idx val="4"/>
          <c:order val="4"/>
          <c:tx>
            <c:strRef>
              <c:f>Sheet1!$N$210</c:f>
              <c:strCache>
                <c:ptCount val="1"/>
                <c:pt idx="0">
                  <c:v>Vale of White Horse</c:v>
                </c:pt>
              </c:strCache>
            </c:strRef>
          </c:tx>
          <c:spPr>
            <a:ln w="28575" cap="rnd">
              <a:solidFill>
                <a:schemeClr val="accent5"/>
              </a:solidFill>
              <a:round/>
            </a:ln>
            <a:effectLst/>
          </c:spPr>
          <c:marker>
            <c:symbol val="none"/>
          </c:marker>
          <c:cat>
            <c:numRef>
              <c:f>Sheet1!$I$211:$I$228</c:f>
              <c:numCache>
                <c:formatCode>0</c:formatCode>
                <c:ptCount val="18"/>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numCache>
            </c:numRef>
          </c:cat>
          <c:val>
            <c:numRef>
              <c:f>Sheet1!$N$211:$N$228</c:f>
              <c:numCache>
                <c:formatCode>#,##0</c:formatCode>
                <c:ptCount val="18"/>
                <c:pt idx="0">
                  <c:v>-415</c:v>
                </c:pt>
                <c:pt idx="1">
                  <c:v>437</c:v>
                </c:pt>
                <c:pt idx="2">
                  <c:v>121</c:v>
                </c:pt>
                <c:pt idx="3">
                  <c:v>589</c:v>
                </c:pt>
                <c:pt idx="4">
                  <c:v>520</c:v>
                </c:pt>
                <c:pt idx="5">
                  <c:v>267</c:v>
                </c:pt>
                <c:pt idx="6">
                  <c:v>-102</c:v>
                </c:pt>
                <c:pt idx="7">
                  <c:v>337</c:v>
                </c:pt>
                <c:pt idx="8">
                  <c:v>474</c:v>
                </c:pt>
                <c:pt idx="9">
                  <c:v>692</c:v>
                </c:pt>
                <c:pt idx="10">
                  <c:v>5</c:v>
                </c:pt>
                <c:pt idx="11">
                  <c:v>633</c:v>
                </c:pt>
                <c:pt idx="12">
                  <c:v>892</c:v>
                </c:pt>
                <c:pt idx="13">
                  <c:v>1505</c:v>
                </c:pt>
                <c:pt idx="14">
                  <c:v>1695</c:v>
                </c:pt>
                <c:pt idx="15">
                  <c:v>2101</c:v>
                </c:pt>
                <c:pt idx="16">
                  <c:v>2190</c:v>
                </c:pt>
                <c:pt idx="17">
                  <c:v>1928</c:v>
                </c:pt>
              </c:numCache>
            </c:numRef>
          </c:val>
          <c:smooth val="0"/>
          <c:extLst>
            <c:ext xmlns:c16="http://schemas.microsoft.com/office/drawing/2014/chart" uri="{C3380CC4-5D6E-409C-BE32-E72D297353CC}">
              <c16:uniqueId val="{00000004-0746-49BE-9D5D-F971085D3BFD}"/>
            </c:ext>
          </c:extLst>
        </c:ser>
        <c:ser>
          <c:idx val="5"/>
          <c:order val="5"/>
          <c:tx>
            <c:strRef>
              <c:f>Sheet1!$O$210</c:f>
              <c:strCache>
                <c:ptCount val="1"/>
                <c:pt idx="0">
                  <c:v>West Oxfordshire</c:v>
                </c:pt>
              </c:strCache>
            </c:strRef>
          </c:tx>
          <c:spPr>
            <a:ln w="28575" cap="rnd">
              <a:solidFill>
                <a:schemeClr val="accent6"/>
              </a:solidFill>
              <a:round/>
            </a:ln>
            <a:effectLst/>
          </c:spPr>
          <c:marker>
            <c:symbol val="none"/>
          </c:marker>
          <c:cat>
            <c:numRef>
              <c:f>Sheet1!$I$211:$I$228</c:f>
              <c:numCache>
                <c:formatCode>0</c:formatCode>
                <c:ptCount val="18"/>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numCache>
            </c:numRef>
          </c:cat>
          <c:val>
            <c:numRef>
              <c:f>Sheet1!$O$211:$O$228</c:f>
              <c:numCache>
                <c:formatCode>#,##0</c:formatCode>
                <c:ptCount val="18"/>
                <c:pt idx="0">
                  <c:v>172</c:v>
                </c:pt>
                <c:pt idx="1">
                  <c:v>932</c:v>
                </c:pt>
                <c:pt idx="2">
                  <c:v>770</c:v>
                </c:pt>
                <c:pt idx="3">
                  <c:v>794</c:v>
                </c:pt>
                <c:pt idx="4">
                  <c:v>1272</c:v>
                </c:pt>
                <c:pt idx="5">
                  <c:v>1506</c:v>
                </c:pt>
                <c:pt idx="6">
                  <c:v>508</c:v>
                </c:pt>
                <c:pt idx="7">
                  <c:v>513</c:v>
                </c:pt>
                <c:pt idx="8">
                  <c:v>679</c:v>
                </c:pt>
                <c:pt idx="9">
                  <c:v>606</c:v>
                </c:pt>
                <c:pt idx="10">
                  <c:v>409</c:v>
                </c:pt>
                <c:pt idx="11">
                  <c:v>416</c:v>
                </c:pt>
                <c:pt idx="12">
                  <c:v>189</c:v>
                </c:pt>
                <c:pt idx="13">
                  <c:v>166</c:v>
                </c:pt>
                <c:pt idx="14">
                  <c:v>-15</c:v>
                </c:pt>
                <c:pt idx="15">
                  <c:v>488</c:v>
                </c:pt>
                <c:pt idx="16">
                  <c:v>606</c:v>
                </c:pt>
                <c:pt idx="17">
                  <c:v>644</c:v>
                </c:pt>
              </c:numCache>
            </c:numRef>
          </c:val>
          <c:smooth val="0"/>
          <c:extLst>
            <c:ext xmlns:c16="http://schemas.microsoft.com/office/drawing/2014/chart" uri="{C3380CC4-5D6E-409C-BE32-E72D297353CC}">
              <c16:uniqueId val="{00000005-0746-49BE-9D5D-F971085D3BFD}"/>
            </c:ext>
          </c:extLst>
        </c:ser>
        <c:dLbls>
          <c:showLegendKey val="0"/>
          <c:showVal val="0"/>
          <c:showCatName val="0"/>
          <c:showSerName val="0"/>
          <c:showPercent val="0"/>
          <c:showBubbleSize val="0"/>
        </c:dLbls>
        <c:smooth val="0"/>
        <c:axId val="586293424"/>
        <c:axId val="586289816"/>
      </c:lineChart>
      <c:catAx>
        <c:axId val="586293424"/>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6289816"/>
        <c:crosses val="autoZero"/>
        <c:auto val="1"/>
        <c:lblAlgn val="ctr"/>
        <c:lblOffset val="100"/>
        <c:noMultiLvlLbl val="0"/>
      </c:catAx>
      <c:valAx>
        <c:axId val="586289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586293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1"/>
              <a:t>Age of </a:t>
            </a:r>
            <a:r>
              <a:rPr lang="en-GB" sz="1800" b="1" baseline="0"/>
              <a:t>Household Reference Person</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0728793887223138E-2"/>
          <c:y val="0.1435541941369835"/>
          <c:w val="0.91847867701583008"/>
          <c:h val="0.71992714158461335"/>
        </c:manualLayout>
      </c:layout>
      <c:barChart>
        <c:barDir val="col"/>
        <c:grouping val="clustered"/>
        <c:varyColors val="0"/>
        <c:ser>
          <c:idx val="0"/>
          <c:order val="0"/>
          <c:tx>
            <c:strRef>
              <c:f>'Age of HH Reference Person'!$E$4</c:f>
              <c:strCache>
                <c:ptCount val="1"/>
                <c:pt idx="0">
                  <c:v>2018</c:v>
                </c:pt>
              </c:strCache>
            </c:strRef>
          </c:tx>
          <c:spPr>
            <a:solidFill>
              <a:schemeClr val="accent1"/>
            </a:solidFill>
            <a:ln>
              <a:noFill/>
            </a:ln>
            <a:effectLst/>
          </c:spPr>
          <c:invertIfNegative val="0"/>
          <c:cat>
            <c:strRef>
              <c:f>'Age of HH Reference Person'!$D$5:$D$12</c:f>
              <c:strCache>
                <c:ptCount val="8"/>
                <c:pt idx="0">
                  <c:v>Under 25</c:v>
                </c:pt>
                <c:pt idx="1">
                  <c:v>25-34</c:v>
                </c:pt>
                <c:pt idx="2">
                  <c:v>35-44</c:v>
                </c:pt>
                <c:pt idx="3">
                  <c:v>45-54</c:v>
                </c:pt>
                <c:pt idx="4">
                  <c:v>55-64</c:v>
                </c:pt>
                <c:pt idx="5">
                  <c:v>65-74</c:v>
                </c:pt>
                <c:pt idx="6">
                  <c:v>75-84</c:v>
                </c:pt>
                <c:pt idx="7">
                  <c:v>85+</c:v>
                </c:pt>
              </c:strCache>
            </c:strRef>
          </c:cat>
          <c:val>
            <c:numRef>
              <c:f>'Age of HH Reference Person'!$E$5:$E$12</c:f>
              <c:numCache>
                <c:formatCode>#,##0</c:formatCode>
                <c:ptCount val="8"/>
                <c:pt idx="0">
                  <c:v>7866</c:v>
                </c:pt>
                <c:pt idx="1">
                  <c:v>32766</c:v>
                </c:pt>
                <c:pt idx="2">
                  <c:v>46990</c:v>
                </c:pt>
                <c:pt idx="3">
                  <c:v>56627</c:v>
                </c:pt>
                <c:pt idx="4">
                  <c:v>47925</c:v>
                </c:pt>
                <c:pt idx="5">
                  <c:v>38539</c:v>
                </c:pt>
                <c:pt idx="6">
                  <c:v>28823</c:v>
                </c:pt>
                <c:pt idx="7">
                  <c:v>12736</c:v>
                </c:pt>
              </c:numCache>
            </c:numRef>
          </c:val>
          <c:extLst>
            <c:ext xmlns:c16="http://schemas.microsoft.com/office/drawing/2014/chart" uri="{C3380CC4-5D6E-409C-BE32-E72D297353CC}">
              <c16:uniqueId val="{00000000-FD6E-42A9-B99D-F23192866E04}"/>
            </c:ext>
          </c:extLst>
        </c:ser>
        <c:ser>
          <c:idx val="1"/>
          <c:order val="1"/>
          <c:tx>
            <c:strRef>
              <c:f>'Age of HH Reference Person'!$G$4</c:f>
              <c:strCache>
                <c:ptCount val="1"/>
                <c:pt idx="0">
                  <c:v>2043</c:v>
                </c:pt>
              </c:strCache>
            </c:strRef>
          </c:tx>
          <c:spPr>
            <a:solidFill>
              <a:schemeClr val="accent2"/>
            </a:solidFill>
            <a:ln>
              <a:noFill/>
            </a:ln>
            <a:effectLst/>
          </c:spPr>
          <c:invertIfNegative val="0"/>
          <c:cat>
            <c:strRef>
              <c:f>'Age of HH Reference Person'!$D$5:$D$12</c:f>
              <c:strCache>
                <c:ptCount val="8"/>
                <c:pt idx="0">
                  <c:v>Under 25</c:v>
                </c:pt>
                <c:pt idx="1">
                  <c:v>25-34</c:v>
                </c:pt>
                <c:pt idx="2">
                  <c:v>35-44</c:v>
                </c:pt>
                <c:pt idx="3">
                  <c:v>45-54</c:v>
                </c:pt>
                <c:pt idx="4">
                  <c:v>55-64</c:v>
                </c:pt>
                <c:pt idx="5">
                  <c:v>65-74</c:v>
                </c:pt>
                <c:pt idx="6">
                  <c:v>75-84</c:v>
                </c:pt>
                <c:pt idx="7">
                  <c:v>85+</c:v>
                </c:pt>
              </c:strCache>
            </c:strRef>
          </c:cat>
          <c:val>
            <c:numRef>
              <c:f>'Age of HH Reference Person'!$G$5:$G$12</c:f>
              <c:numCache>
                <c:formatCode>#,##0</c:formatCode>
                <c:ptCount val="8"/>
                <c:pt idx="0">
                  <c:v>7850</c:v>
                </c:pt>
                <c:pt idx="1">
                  <c:v>34499</c:v>
                </c:pt>
                <c:pt idx="2">
                  <c:v>45023</c:v>
                </c:pt>
                <c:pt idx="3">
                  <c:v>52597</c:v>
                </c:pt>
                <c:pt idx="4">
                  <c:v>52328</c:v>
                </c:pt>
                <c:pt idx="5">
                  <c:v>45541</c:v>
                </c:pt>
                <c:pt idx="6">
                  <c:v>51142</c:v>
                </c:pt>
                <c:pt idx="7">
                  <c:v>26770</c:v>
                </c:pt>
              </c:numCache>
            </c:numRef>
          </c:val>
          <c:extLst>
            <c:ext xmlns:c16="http://schemas.microsoft.com/office/drawing/2014/chart" uri="{C3380CC4-5D6E-409C-BE32-E72D297353CC}">
              <c16:uniqueId val="{00000001-FD6E-42A9-B99D-F23192866E04}"/>
            </c:ext>
          </c:extLst>
        </c:ser>
        <c:dLbls>
          <c:showLegendKey val="0"/>
          <c:showVal val="0"/>
          <c:showCatName val="0"/>
          <c:showSerName val="0"/>
          <c:showPercent val="0"/>
          <c:showBubbleSize val="0"/>
        </c:dLbls>
        <c:gapWidth val="219"/>
        <c:overlap val="-27"/>
        <c:axId val="570708848"/>
        <c:axId val="570706224"/>
      </c:barChart>
      <c:catAx>
        <c:axId val="57070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70706224"/>
        <c:crosses val="autoZero"/>
        <c:auto val="1"/>
        <c:lblAlgn val="ctr"/>
        <c:lblOffset val="100"/>
        <c:noMultiLvlLbl val="0"/>
      </c:catAx>
      <c:valAx>
        <c:axId val="5707062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70708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4379D-6845-4667-9C49-4D21766040BF}" type="datetimeFigureOut">
              <a:rPr lang="en-GB" smtClean="0"/>
              <a:t>28/06/2021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8978F5-8F57-4380-88FF-099DC82455BF}" type="slidenum">
              <a:rPr lang="en-GB" smtClean="0"/>
              <a:t>‹#›</a:t>
            </a:fld>
            <a:endParaRPr lang="en-GB"/>
          </a:p>
        </p:txBody>
      </p:sp>
    </p:spTree>
    <p:extLst>
      <p:ext uri="{BB962C8B-B14F-4D97-AF65-F5344CB8AC3E}">
        <p14:creationId xmlns:p14="http://schemas.microsoft.com/office/powerpoint/2010/main" val="34025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dirty="0"/>
              <a:t>Projections run to 2043 – A trend based forecast is added to 2051 – Reservations – Based on two years of net migration, 2 OCC districts were high growth in them – Usual problems forecasting Oxford due to Students! Trend might not continue…</a:t>
            </a:r>
          </a:p>
        </p:txBody>
      </p:sp>
      <p:sp>
        <p:nvSpPr>
          <p:cNvPr id="4" name="Slide Number Placeholder 3"/>
          <p:cNvSpPr>
            <a:spLocks noGrp="1"/>
          </p:cNvSpPr>
          <p:nvPr>
            <p:ph type="sldNum" sz="quarter" idx="5"/>
          </p:nvPr>
        </p:nvSpPr>
        <p:spPr/>
        <p:txBody>
          <a:bodyPr/>
          <a:lstStyle/>
          <a:p>
            <a:fld id="{DB8978F5-8F57-4380-88FF-099DC82455BF}" type="slidenum">
              <a:rPr lang="en-GB" smtClean="0"/>
              <a:t>3</a:t>
            </a:fld>
            <a:endParaRPr lang="en-GB"/>
          </a:p>
        </p:txBody>
      </p:sp>
    </p:spTree>
    <p:extLst>
      <p:ext uri="{BB962C8B-B14F-4D97-AF65-F5344CB8AC3E}">
        <p14:creationId xmlns:p14="http://schemas.microsoft.com/office/powerpoint/2010/main" val="321178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800" b="1" dirty="0"/>
              <a:t>Trend based (Blue) compared to SHMA + Arc figures</a:t>
            </a:r>
          </a:p>
        </p:txBody>
      </p:sp>
      <p:sp>
        <p:nvSpPr>
          <p:cNvPr id="4" name="Slide Number Placeholder 3"/>
          <p:cNvSpPr>
            <a:spLocks noGrp="1"/>
          </p:cNvSpPr>
          <p:nvPr>
            <p:ph type="sldNum" sz="quarter" idx="5"/>
          </p:nvPr>
        </p:nvSpPr>
        <p:spPr/>
        <p:txBody>
          <a:bodyPr/>
          <a:lstStyle/>
          <a:p>
            <a:fld id="{DB8978F5-8F57-4380-88FF-099DC82455BF}" type="slidenum">
              <a:rPr lang="en-GB" smtClean="0"/>
              <a:t>4</a:t>
            </a:fld>
            <a:endParaRPr lang="en-GB"/>
          </a:p>
        </p:txBody>
      </p:sp>
    </p:spTree>
    <p:extLst>
      <p:ext uri="{BB962C8B-B14F-4D97-AF65-F5344CB8AC3E}">
        <p14:creationId xmlns:p14="http://schemas.microsoft.com/office/powerpoint/2010/main" val="2669464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So change from 2011 to 2016 is 10k according to the forecasts, 22k according to SHMA…</a:t>
            </a:r>
          </a:p>
        </p:txBody>
      </p:sp>
      <p:sp>
        <p:nvSpPr>
          <p:cNvPr id="4" name="Slide Number Placeholder 3"/>
          <p:cNvSpPr>
            <a:spLocks noGrp="1"/>
          </p:cNvSpPr>
          <p:nvPr>
            <p:ph type="sldNum" sz="quarter" idx="5"/>
          </p:nvPr>
        </p:nvSpPr>
        <p:spPr/>
        <p:txBody>
          <a:bodyPr/>
          <a:lstStyle/>
          <a:p>
            <a:fld id="{DB8978F5-8F57-4380-88FF-099DC82455BF}" type="slidenum">
              <a:rPr lang="en-GB" smtClean="0"/>
              <a:t>6</a:t>
            </a:fld>
            <a:endParaRPr lang="en-GB"/>
          </a:p>
        </p:txBody>
      </p:sp>
    </p:spTree>
    <p:extLst>
      <p:ext uri="{BB962C8B-B14F-4D97-AF65-F5344CB8AC3E}">
        <p14:creationId xmlns:p14="http://schemas.microsoft.com/office/powerpoint/2010/main" val="2952823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British Gas… “Pressing business need”</a:t>
            </a:r>
          </a:p>
        </p:txBody>
      </p:sp>
      <p:sp>
        <p:nvSpPr>
          <p:cNvPr id="4" name="Slide Number Placeholder 3"/>
          <p:cNvSpPr>
            <a:spLocks noGrp="1"/>
          </p:cNvSpPr>
          <p:nvPr>
            <p:ph type="sldNum" sz="quarter" idx="5"/>
          </p:nvPr>
        </p:nvSpPr>
        <p:spPr/>
        <p:txBody>
          <a:bodyPr/>
          <a:lstStyle/>
          <a:p>
            <a:fld id="{DB8978F5-8F57-4380-88FF-099DC82455BF}" type="slidenum">
              <a:rPr lang="en-GB" smtClean="0"/>
              <a:t>12</a:t>
            </a:fld>
            <a:endParaRPr lang="en-GB"/>
          </a:p>
        </p:txBody>
      </p:sp>
    </p:spTree>
    <p:extLst>
      <p:ext uri="{BB962C8B-B14F-4D97-AF65-F5344CB8AC3E}">
        <p14:creationId xmlns:p14="http://schemas.microsoft.com/office/powerpoint/2010/main" val="3333724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4F2997-A29F-44F6-A00E-203F695DD3EC}"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196244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4F2997-A29F-44F6-A00E-203F695DD3EC}"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310326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4F2997-A29F-44F6-A00E-203F695DD3EC}"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334770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4F2997-A29F-44F6-A00E-203F695DD3EC}"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250301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4F2997-A29F-44F6-A00E-203F695DD3EC}"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246376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4F2997-A29F-44F6-A00E-203F695DD3EC}"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4098666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4F2997-A29F-44F6-A00E-203F695DD3EC}" type="datetimeFigureOut">
              <a:rPr lang="en-GB" smtClean="0"/>
              <a:t>28/06/2021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2332535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4F2997-A29F-44F6-A00E-203F695DD3EC}" type="datetimeFigureOut">
              <a:rPr lang="en-GB" smtClean="0"/>
              <a:t>28/06/2021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34227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4F2997-A29F-44F6-A00E-203F695DD3EC}" type="datetimeFigureOut">
              <a:rPr lang="en-GB" smtClean="0"/>
              <a:t>28/06/2021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77188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4F2997-A29F-44F6-A00E-203F695DD3EC}"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4289594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4F2997-A29F-44F6-A00E-203F695DD3EC}"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60A201-9A01-4373-96ED-CDA0422E936C}" type="slidenum">
              <a:rPr lang="en-GB" smtClean="0"/>
              <a:t>‹#›</a:t>
            </a:fld>
            <a:endParaRPr lang="en-GB"/>
          </a:p>
        </p:txBody>
      </p:sp>
    </p:spTree>
    <p:extLst>
      <p:ext uri="{BB962C8B-B14F-4D97-AF65-F5344CB8AC3E}">
        <p14:creationId xmlns:p14="http://schemas.microsoft.com/office/powerpoint/2010/main" val="1110396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F2997-A29F-44F6-A00E-203F695DD3EC}" type="datetimeFigureOut">
              <a:rPr lang="en-GB" smtClean="0"/>
              <a:t>28/06/2021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0A201-9A01-4373-96ED-CDA0422E936C}" type="slidenum">
              <a:rPr lang="en-GB" smtClean="0"/>
              <a:t>‹#›</a:t>
            </a:fld>
            <a:endParaRPr lang="en-GB"/>
          </a:p>
        </p:txBody>
      </p:sp>
    </p:spTree>
    <p:extLst>
      <p:ext uri="{BB962C8B-B14F-4D97-AF65-F5344CB8AC3E}">
        <p14:creationId xmlns:p14="http://schemas.microsoft.com/office/powerpoint/2010/main" val="26295137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7550-3814-4862-A50B-5D64AC7A20E7}"/>
              </a:ext>
            </a:extLst>
          </p:cNvPr>
          <p:cNvSpPr>
            <a:spLocks noGrp="1"/>
          </p:cNvSpPr>
          <p:nvPr>
            <p:ph type="ctrTitle"/>
          </p:nvPr>
        </p:nvSpPr>
        <p:spPr/>
        <p:txBody>
          <a:bodyPr>
            <a:normAutofit/>
          </a:bodyPr>
          <a:lstStyle/>
          <a:p>
            <a:r>
              <a:rPr lang="en-GB" dirty="0"/>
              <a:t>Need Not Greed</a:t>
            </a:r>
          </a:p>
        </p:txBody>
      </p:sp>
    </p:spTree>
    <p:extLst>
      <p:ext uri="{BB962C8B-B14F-4D97-AF65-F5344CB8AC3E}">
        <p14:creationId xmlns:p14="http://schemas.microsoft.com/office/powerpoint/2010/main" val="4227731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A55C8-B1D6-414F-BEE1-6C97450AE3D0}"/>
              </a:ext>
            </a:extLst>
          </p:cNvPr>
          <p:cNvSpPr>
            <a:spLocks noGrp="1"/>
          </p:cNvSpPr>
          <p:nvPr>
            <p:ph type="title"/>
          </p:nvPr>
        </p:nvSpPr>
        <p:spPr/>
        <p:txBody>
          <a:bodyPr/>
          <a:lstStyle/>
          <a:p>
            <a:r>
              <a:rPr lang="en-GB" dirty="0"/>
              <a:t>3. Older households</a:t>
            </a:r>
          </a:p>
        </p:txBody>
      </p:sp>
      <p:graphicFrame>
        <p:nvGraphicFramePr>
          <p:cNvPr id="4" name="Chart 3">
            <a:extLst>
              <a:ext uri="{FF2B5EF4-FFF2-40B4-BE49-F238E27FC236}">
                <a16:creationId xmlns:a16="http://schemas.microsoft.com/office/drawing/2014/main" id="{48688E91-9858-4D5A-AA98-BD0BEFB4AB72}"/>
              </a:ext>
            </a:extLst>
          </p:cNvPr>
          <p:cNvGraphicFramePr/>
          <p:nvPr>
            <p:extLst>
              <p:ext uri="{D42A27DB-BD31-4B8C-83A1-F6EECF244321}">
                <p14:modId xmlns:p14="http://schemas.microsoft.com/office/powerpoint/2010/main" val="3714023149"/>
              </p:ext>
            </p:extLst>
          </p:nvPr>
        </p:nvGraphicFramePr>
        <p:xfrm>
          <a:off x="772886" y="1261175"/>
          <a:ext cx="7512698" cy="4383845"/>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2">
            <a:extLst>
              <a:ext uri="{FF2B5EF4-FFF2-40B4-BE49-F238E27FC236}">
                <a16:creationId xmlns:a16="http://schemas.microsoft.com/office/drawing/2014/main" id="{60A620EE-3945-4BD8-BC52-329E3E2EBA1F}"/>
              </a:ext>
            </a:extLst>
          </p:cNvPr>
          <p:cNvSpPr txBox="1">
            <a:spLocks/>
          </p:cNvSpPr>
          <p:nvPr/>
        </p:nvSpPr>
        <p:spPr>
          <a:xfrm>
            <a:off x="772886" y="5775648"/>
            <a:ext cx="10515600" cy="10263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99.7% of the growth is in older households</a:t>
            </a:r>
          </a:p>
          <a:p>
            <a:r>
              <a:rPr lang="en-GB" sz="2400" dirty="0">
                <a:effectLst/>
                <a:ea typeface="Calibri" panose="020F0502020204030204" pitchFamily="34" charset="0"/>
              </a:rPr>
              <a:t>By 2043, 39% of houses should suit elderly families, compared to 29% in 2018</a:t>
            </a:r>
            <a:endParaRPr lang="en-GB" sz="3200" dirty="0"/>
          </a:p>
        </p:txBody>
      </p:sp>
    </p:spTree>
    <p:extLst>
      <p:ext uri="{BB962C8B-B14F-4D97-AF65-F5344CB8AC3E}">
        <p14:creationId xmlns:p14="http://schemas.microsoft.com/office/powerpoint/2010/main" val="2599558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87CCD-CDD4-4269-BA6B-69256687AB6A}"/>
              </a:ext>
            </a:extLst>
          </p:cNvPr>
          <p:cNvSpPr>
            <a:spLocks noGrp="1"/>
          </p:cNvSpPr>
          <p:nvPr>
            <p:ph type="title"/>
          </p:nvPr>
        </p:nvSpPr>
        <p:spPr>
          <a:xfrm>
            <a:off x="806116" y="365125"/>
            <a:ext cx="10515600" cy="1325563"/>
          </a:xfrm>
        </p:spPr>
        <p:txBody>
          <a:bodyPr/>
          <a:lstStyle/>
          <a:p>
            <a:r>
              <a:rPr lang="en-GB" dirty="0"/>
              <a:t>4. Development Delivery</a:t>
            </a:r>
          </a:p>
        </p:txBody>
      </p:sp>
      <p:sp>
        <p:nvSpPr>
          <p:cNvPr id="3" name="Content Placeholder 2">
            <a:extLst>
              <a:ext uri="{FF2B5EF4-FFF2-40B4-BE49-F238E27FC236}">
                <a16:creationId xmlns:a16="http://schemas.microsoft.com/office/drawing/2014/main" id="{8E6A175D-4797-4118-8BB4-02ACADE7E1E4}"/>
              </a:ext>
            </a:extLst>
          </p:cNvPr>
          <p:cNvSpPr>
            <a:spLocks noGrp="1"/>
          </p:cNvSpPr>
          <p:nvPr>
            <p:ph idx="1"/>
          </p:nvPr>
        </p:nvSpPr>
        <p:spPr>
          <a:xfrm>
            <a:off x="838199" y="1588168"/>
            <a:ext cx="4782889" cy="4765257"/>
          </a:xfrm>
        </p:spPr>
        <p:txBody>
          <a:bodyPr>
            <a:noAutofit/>
          </a:bodyPr>
          <a:lstStyle/>
          <a:p>
            <a:pPr marL="0" indent="0">
              <a:spcBef>
                <a:spcPts val="0"/>
              </a:spcBef>
              <a:buNone/>
            </a:pPr>
            <a:r>
              <a:rPr lang="en-GB" sz="2400" dirty="0"/>
              <a:t>North Abingdon site</a:t>
            </a:r>
          </a:p>
          <a:p>
            <a:pPr marL="0" indent="0">
              <a:spcBef>
                <a:spcPts val="0"/>
              </a:spcBef>
              <a:buNone/>
            </a:pPr>
            <a:endParaRPr lang="en-GB" sz="2400" dirty="0"/>
          </a:p>
          <a:p>
            <a:pPr>
              <a:spcBef>
                <a:spcPts val="0"/>
              </a:spcBef>
            </a:pPr>
            <a:r>
              <a:rPr lang="en-GB" sz="2400" dirty="0"/>
              <a:t>Four year delay to start, may not finish in the plan period?</a:t>
            </a:r>
          </a:p>
          <a:p>
            <a:pPr>
              <a:spcBef>
                <a:spcPts val="0"/>
              </a:spcBef>
            </a:pPr>
            <a:endParaRPr lang="en-GB" sz="2400" dirty="0"/>
          </a:p>
          <a:p>
            <a:pPr>
              <a:spcBef>
                <a:spcPts val="0"/>
              </a:spcBef>
            </a:pPr>
            <a:r>
              <a:rPr lang="en-GB" sz="2400" dirty="0"/>
              <a:t>Site was for 800 houses</a:t>
            </a:r>
          </a:p>
          <a:p>
            <a:pPr>
              <a:spcBef>
                <a:spcPts val="0"/>
              </a:spcBef>
            </a:pPr>
            <a:endParaRPr lang="en-GB" sz="2400" dirty="0"/>
          </a:p>
          <a:p>
            <a:pPr>
              <a:spcBef>
                <a:spcPts val="0"/>
              </a:spcBef>
            </a:pPr>
            <a:r>
              <a:rPr lang="en-GB" sz="2400" dirty="0"/>
              <a:t>Now planned to provide 900 homes, 50 retirement home, 80 bed care home = 1,030 spaces (29% more)</a:t>
            </a:r>
          </a:p>
          <a:p>
            <a:pPr>
              <a:spcBef>
                <a:spcPts val="0"/>
              </a:spcBef>
            </a:pPr>
            <a:endParaRPr lang="en-GB" sz="2400" dirty="0"/>
          </a:p>
          <a:p>
            <a:pPr>
              <a:spcBef>
                <a:spcPts val="0"/>
              </a:spcBef>
            </a:pPr>
            <a:r>
              <a:rPr lang="en-GB" sz="2400" dirty="0"/>
              <a:t>So we did not need to zone as much land = 200 = Abingdon NW…</a:t>
            </a:r>
          </a:p>
        </p:txBody>
      </p:sp>
      <p:graphicFrame>
        <p:nvGraphicFramePr>
          <p:cNvPr id="4" name="Table 3">
            <a:extLst>
              <a:ext uri="{FF2B5EF4-FFF2-40B4-BE49-F238E27FC236}">
                <a16:creationId xmlns:a16="http://schemas.microsoft.com/office/drawing/2014/main" id="{DC49C12E-99FE-4986-AE99-2681D4317A21}"/>
              </a:ext>
            </a:extLst>
          </p:cNvPr>
          <p:cNvGraphicFramePr>
            <a:graphicFrameLocks noGrp="1"/>
          </p:cNvGraphicFramePr>
          <p:nvPr>
            <p:extLst>
              <p:ext uri="{D42A27DB-BD31-4B8C-83A1-F6EECF244321}">
                <p14:modId xmlns:p14="http://schemas.microsoft.com/office/powerpoint/2010/main" val="2192261393"/>
              </p:ext>
            </p:extLst>
          </p:nvPr>
        </p:nvGraphicFramePr>
        <p:xfrm>
          <a:off x="6667164" y="364749"/>
          <a:ext cx="4899193" cy="6090232"/>
        </p:xfrm>
        <a:graphic>
          <a:graphicData uri="http://schemas.openxmlformats.org/drawingml/2006/table">
            <a:tbl>
              <a:tblPr firstRow="1" firstCol="1" bandRow="1">
                <a:tableStyleId>{5C22544A-7EE6-4342-B048-85BDC9FD1C3A}</a:tableStyleId>
              </a:tblPr>
              <a:tblGrid>
                <a:gridCol w="1218453">
                  <a:extLst>
                    <a:ext uri="{9D8B030D-6E8A-4147-A177-3AD203B41FA5}">
                      <a16:colId xmlns:a16="http://schemas.microsoft.com/office/drawing/2014/main" val="1359038184"/>
                    </a:ext>
                  </a:extLst>
                </a:gridCol>
                <a:gridCol w="1878447">
                  <a:extLst>
                    <a:ext uri="{9D8B030D-6E8A-4147-A177-3AD203B41FA5}">
                      <a16:colId xmlns:a16="http://schemas.microsoft.com/office/drawing/2014/main" val="3951197830"/>
                    </a:ext>
                  </a:extLst>
                </a:gridCol>
                <a:gridCol w="1802293">
                  <a:extLst>
                    <a:ext uri="{9D8B030D-6E8A-4147-A177-3AD203B41FA5}">
                      <a16:colId xmlns:a16="http://schemas.microsoft.com/office/drawing/2014/main" val="2132909556"/>
                    </a:ext>
                  </a:extLst>
                </a:gridCol>
              </a:tblGrid>
              <a:tr h="271425">
                <a:tc>
                  <a:txBody>
                    <a:bodyPr/>
                    <a:lstStyle/>
                    <a:p>
                      <a:pPr>
                        <a:lnSpc>
                          <a:spcPct val="107000"/>
                        </a:lnSpc>
                      </a:pPr>
                      <a:endParaRPr lang="en-GB" sz="2000" b="1" dirty="0">
                        <a:effectLst/>
                        <a:latin typeface="Arial" panose="020B0604020202020204" pitchFamily="34" charset="0"/>
                      </a:endParaRPr>
                    </a:p>
                  </a:txBody>
                  <a:tcPr marL="68580" marR="68580" marT="0" marB="0" anchor="b"/>
                </a:tc>
                <a:tc>
                  <a:txBody>
                    <a:bodyPr/>
                    <a:lstStyle/>
                    <a:p>
                      <a:pPr>
                        <a:lnSpc>
                          <a:spcPct val="107000"/>
                        </a:lnSpc>
                      </a:pPr>
                      <a:r>
                        <a:rPr lang="en-GB" sz="1800" b="1">
                          <a:effectLst/>
                        </a:rPr>
                        <a:t>Houses Built</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r>
                        <a:rPr lang="en-GB" sz="1800" b="1">
                          <a:effectLst/>
                        </a:rPr>
                        <a:t> </a:t>
                      </a:r>
                      <a:endParaRPr lang="en-GB" sz="2000" b="1">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60433831"/>
                  </a:ext>
                </a:extLst>
              </a:tr>
              <a:tr h="271425">
                <a:tc>
                  <a:txBody>
                    <a:bodyPr/>
                    <a:lstStyle/>
                    <a:p>
                      <a:pPr>
                        <a:lnSpc>
                          <a:spcPct val="107000"/>
                        </a:lnSpc>
                      </a:pPr>
                      <a:endParaRPr lang="en-GB" sz="2000" b="1" dirty="0">
                        <a:effectLst/>
                        <a:latin typeface="Arial" panose="020B0604020202020204" pitchFamily="34" charset="0"/>
                      </a:endParaRPr>
                    </a:p>
                  </a:txBody>
                  <a:tcPr marL="68580" marR="68580" marT="0" marB="0" anchor="b"/>
                </a:tc>
                <a:tc>
                  <a:txBody>
                    <a:bodyPr/>
                    <a:lstStyle/>
                    <a:p>
                      <a:pPr algn="r">
                        <a:lnSpc>
                          <a:spcPct val="107000"/>
                        </a:lnSpc>
                      </a:pPr>
                      <a:r>
                        <a:rPr lang="en-GB" sz="1800" b="1" dirty="0">
                          <a:effectLst/>
                        </a:rPr>
                        <a:t>Planned</a:t>
                      </a:r>
                      <a:endParaRPr lang="en-GB" sz="2000" b="1" dirty="0">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Actual</a:t>
                      </a:r>
                      <a:endParaRPr lang="en-GB" sz="2000" b="1">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459576932"/>
                  </a:ext>
                </a:extLst>
              </a:tr>
              <a:tr h="271425">
                <a:tc>
                  <a:txBody>
                    <a:bodyPr/>
                    <a:lstStyle/>
                    <a:p>
                      <a:pPr>
                        <a:lnSpc>
                          <a:spcPct val="107000"/>
                        </a:lnSpc>
                      </a:pPr>
                      <a:endParaRPr lang="en-GB" sz="2000" b="1">
                        <a:effectLst/>
                        <a:latin typeface="Arial" panose="020B0604020202020204" pitchFamily="34" charset="0"/>
                      </a:endParaRPr>
                    </a:p>
                  </a:txBody>
                  <a:tcPr marL="68580" marR="68580" marT="0" marB="0" anchor="b"/>
                </a:tc>
                <a:tc>
                  <a:txBody>
                    <a:bodyPr/>
                    <a:lstStyle/>
                    <a:p>
                      <a:pPr algn="r">
                        <a:lnSpc>
                          <a:spcPct val="107000"/>
                        </a:lnSpc>
                      </a:pPr>
                      <a:r>
                        <a:rPr lang="en-GB" sz="1800" b="1" dirty="0">
                          <a:effectLst/>
                        </a:rPr>
                        <a:t>Construction</a:t>
                      </a:r>
                      <a:endParaRPr lang="en-GB" sz="2000" b="1" dirty="0">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Construction?</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84349225"/>
                  </a:ext>
                </a:extLst>
              </a:tr>
              <a:tr h="271425">
                <a:tc>
                  <a:txBody>
                    <a:bodyPr/>
                    <a:lstStyle/>
                    <a:p>
                      <a:pPr>
                        <a:lnSpc>
                          <a:spcPct val="107000"/>
                        </a:lnSpc>
                      </a:pPr>
                      <a:endParaRPr lang="en-GB" sz="2000" b="1">
                        <a:effectLst/>
                        <a:latin typeface="Arial" panose="020B0604020202020204" pitchFamily="34" charset="0"/>
                      </a:endParaRPr>
                    </a:p>
                  </a:txBody>
                  <a:tcPr marL="68580" marR="68580" marT="0" marB="0" anchor="b"/>
                </a:tc>
                <a:tc>
                  <a:txBody>
                    <a:bodyPr/>
                    <a:lstStyle/>
                    <a:p>
                      <a:pPr algn="r">
                        <a:lnSpc>
                          <a:spcPct val="107000"/>
                        </a:lnSpc>
                      </a:pPr>
                      <a:r>
                        <a:rPr lang="en-GB" sz="1800" b="1" dirty="0">
                          <a:effectLst/>
                        </a:rPr>
                        <a:t>At EIP</a:t>
                      </a:r>
                      <a:endParaRPr lang="en-GB" sz="2000" b="1" dirty="0">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endParaRPr lang="en-GB" sz="2000" b="1">
                        <a:effectLst/>
                        <a:latin typeface="Arial" panose="020B0604020202020204" pitchFamily="34" charset="0"/>
                      </a:endParaRPr>
                    </a:p>
                  </a:txBody>
                  <a:tcPr marL="68580" marR="68580" marT="0" marB="0" anchor="b"/>
                </a:tc>
                <a:extLst>
                  <a:ext uri="{0D108BD9-81ED-4DB2-BD59-A6C34878D82A}">
                    <a16:rowId xmlns:a16="http://schemas.microsoft.com/office/drawing/2014/main" val="4031071496"/>
                  </a:ext>
                </a:extLst>
              </a:tr>
              <a:tr h="271425">
                <a:tc>
                  <a:txBody>
                    <a:bodyPr/>
                    <a:lstStyle/>
                    <a:p>
                      <a:pPr>
                        <a:lnSpc>
                          <a:spcPct val="107000"/>
                        </a:lnSpc>
                      </a:pPr>
                      <a:r>
                        <a:rPr lang="en-GB" sz="1800" b="1">
                          <a:effectLst/>
                        </a:rPr>
                        <a:t>2015-16</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endParaRPr lang="en-GB" sz="2000" b="1" dirty="0">
                        <a:effectLst/>
                        <a:latin typeface="Arial" panose="020B0604020202020204" pitchFamily="34" charset="0"/>
                      </a:endParaRPr>
                    </a:p>
                  </a:txBody>
                  <a:tcPr marL="68580" marR="68580" marT="0" marB="0" anchor="b"/>
                </a:tc>
                <a:tc>
                  <a:txBody>
                    <a:bodyPr/>
                    <a:lstStyle/>
                    <a:p>
                      <a:pPr algn="r">
                        <a:lnSpc>
                          <a:spcPct val="107000"/>
                        </a:lnSpc>
                      </a:pPr>
                      <a:r>
                        <a:rPr lang="en-GB" sz="1800" b="1">
                          <a:effectLst/>
                        </a:rPr>
                        <a:t>0</a:t>
                      </a:r>
                      <a:endParaRPr lang="en-GB" sz="2000" b="1">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013680653"/>
                  </a:ext>
                </a:extLst>
              </a:tr>
              <a:tr h="271425">
                <a:tc>
                  <a:txBody>
                    <a:bodyPr/>
                    <a:lstStyle/>
                    <a:p>
                      <a:pPr>
                        <a:lnSpc>
                          <a:spcPct val="107000"/>
                        </a:lnSpc>
                      </a:pPr>
                      <a:r>
                        <a:rPr lang="en-GB" sz="1800" b="1">
                          <a:effectLst/>
                        </a:rPr>
                        <a:t>2016-17</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endParaRPr lang="en-GB" sz="2000" b="1" dirty="0">
                        <a:effectLst/>
                        <a:latin typeface="Arial" panose="020B0604020202020204" pitchFamily="34" charset="0"/>
                      </a:endParaRPr>
                    </a:p>
                  </a:txBody>
                  <a:tcPr marL="68580" marR="68580" marT="0" marB="0" anchor="b"/>
                </a:tc>
                <a:tc>
                  <a:txBody>
                    <a:bodyPr/>
                    <a:lstStyle/>
                    <a:p>
                      <a:pPr algn="r">
                        <a:lnSpc>
                          <a:spcPct val="107000"/>
                        </a:lnSpc>
                      </a:pPr>
                      <a:r>
                        <a:rPr lang="en-GB" sz="1800" b="1">
                          <a:effectLst/>
                        </a:rPr>
                        <a:t>0</a:t>
                      </a:r>
                      <a:endParaRPr lang="en-GB" sz="2000" b="1">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4227827296"/>
                  </a:ext>
                </a:extLst>
              </a:tr>
              <a:tr h="271425">
                <a:tc>
                  <a:txBody>
                    <a:bodyPr/>
                    <a:lstStyle/>
                    <a:p>
                      <a:pPr>
                        <a:lnSpc>
                          <a:spcPct val="107000"/>
                        </a:lnSpc>
                      </a:pPr>
                      <a:r>
                        <a:rPr lang="en-GB" sz="1800" b="1">
                          <a:effectLst/>
                        </a:rPr>
                        <a:t>2017-18</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45</a:t>
                      </a:r>
                      <a:endParaRPr lang="en-GB" sz="2000" b="1" dirty="0">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0</a:t>
                      </a:r>
                      <a:endParaRPr lang="en-GB" sz="2000" b="1">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324053098"/>
                  </a:ext>
                </a:extLst>
              </a:tr>
              <a:tr h="271425">
                <a:tc>
                  <a:txBody>
                    <a:bodyPr/>
                    <a:lstStyle/>
                    <a:p>
                      <a:pPr>
                        <a:lnSpc>
                          <a:spcPct val="107000"/>
                        </a:lnSpc>
                      </a:pPr>
                      <a:r>
                        <a:rPr lang="en-GB" sz="1800" b="1">
                          <a:effectLst/>
                        </a:rPr>
                        <a:t>2018-19</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45</a:t>
                      </a:r>
                      <a:endParaRPr lang="en-GB" sz="2000" b="1" dirty="0">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0</a:t>
                      </a:r>
                      <a:endParaRPr lang="en-GB" sz="2000" b="1">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702915635"/>
                  </a:ext>
                </a:extLst>
              </a:tr>
              <a:tr h="271425">
                <a:tc>
                  <a:txBody>
                    <a:bodyPr/>
                    <a:lstStyle/>
                    <a:p>
                      <a:pPr>
                        <a:lnSpc>
                          <a:spcPct val="107000"/>
                        </a:lnSpc>
                      </a:pPr>
                      <a:r>
                        <a:rPr lang="en-GB" sz="1800" b="1">
                          <a:effectLst/>
                        </a:rPr>
                        <a:t>2019-20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90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4229780498"/>
                  </a:ext>
                </a:extLst>
              </a:tr>
              <a:tr h="271425">
                <a:tc>
                  <a:txBody>
                    <a:bodyPr/>
                    <a:lstStyle/>
                    <a:p>
                      <a:pPr>
                        <a:lnSpc>
                          <a:spcPct val="107000"/>
                        </a:lnSpc>
                      </a:pPr>
                      <a:r>
                        <a:rPr lang="en-GB" sz="1800" b="1">
                          <a:effectLst/>
                        </a:rPr>
                        <a:t>2020-21</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90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411128018"/>
                  </a:ext>
                </a:extLst>
              </a:tr>
              <a:tr h="271425">
                <a:tc>
                  <a:txBody>
                    <a:bodyPr/>
                    <a:lstStyle/>
                    <a:p>
                      <a:pPr>
                        <a:lnSpc>
                          <a:spcPct val="107000"/>
                        </a:lnSpc>
                      </a:pPr>
                      <a:r>
                        <a:rPr lang="en-GB" sz="1800" b="1">
                          <a:effectLst/>
                        </a:rPr>
                        <a:t>2021-22</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90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45</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758486949"/>
                  </a:ext>
                </a:extLst>
              </a:tr>
              <a:tr h="271425">
                <a:tc>
                  <a:txBody>
                    <a:bodyPr/>
                    <a:lstStyle/>
                    <a:p>
                      <a:pPr>
                        <a:lnSpc>
                          <a:spcPct val="107000"/>
                        </a:lnSpc>
                      </a:pPr>
                      <a:r>
                        <a:rPr lang="en-GB" sz="1800" b="1">
                          <a:effectLst/>
                        </a:rPr>
                        <a:t>2022-23</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90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45</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458255497"/>
                  </a:ext>
                </a:extLst>
              </a:tr>
              <a:tr h="271425">
                <a:tc>
                  <a:txBody>
                    <a:bodyPr/>
                    <a:lstStyle/>
                    <a:p>
                      <a:pPr>
                        <a:lnSpc>
                          <a:spcPct val="107000"/>
                        </a:lnSpc>
                      </a:pPr>
                      <a:r>
                        <a:rPr lang="en-GB" sz="1800" b="1">
                          <a:effectLst/>
                        </a:rPr>
                        <a:t>2023-24</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90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90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304694205"/>
                  </a:ext>
                </a:extLst>
              </a:tr>
              <a:tr h="271425">
                <a:tc>
                  <a:txBody>
                    <a:bodyPr/>
                    <a:lstStyle/>
                    <a:p>
                      <a:pPr>
                        <a:lnSpc>
                          <a:spcPct val="107000"/>
                        </a:lnSpc>
                      </a:pPr>
                      <a:r>
                        <a:rPr lang="en-GB" sz="1800" b="1">
                          <a:effectLst/>
                        </a:rPr>
                        <a:t>2024-25</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90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90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880011944"/>
                  </a:ext>
                </a:extLst>
              </a:tr>
              <a:tr h="271425">
                <a:tc>
                  <a:txBody>
                    <a:bodyPr/>
                    <a:lstStyle/>
                    <a:p>
                      <a:pPr>
                        <a:lnSpc>
                          <a:spcPct val="107000"/>
                        </a:lnSpc>
                      </a:pPr>
                      <a:r>
                        <a:rPr lang="en-GB" sz="1800" b="1">
                          <a:effectLst/>
                        </a:rPr>
                        <a:t>2025-26</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90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90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4092598121"/>
                  </a:ext>
                </a:extLst>
              </a:tr>
              <a:tr h="271425">
                <a:tc>
                  <a:txBody>
                    <a:bodyPr/>
                    <a:lstStyle/>
                    <a:p>
                      <a:pPr>
                        <a:lnSpc>
                          <a:spcPct val="107000"/>
                        </a:lnSpc>
                      </a:pPr>
                      <a:r>
                        <a:rPr lang="en-GB" sz="1800" b="1">
                          <a:effectLst/>
                        </a:rPr>
                        <a:t>2026-27</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80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90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895406776"/>
                  </a:ext>
                </a:extLst>
              </a:tr>
              <a:tr h="271425">
                <a:tc>
                  <a:txBody>
                    <a:bodyPr/>
                    <a:lstStyle/>
                    <a:p>
                      <a:pPr>
                        <a:lnSpc>
                          <a:spcPct val="107000"/>
                        </a:lnSpc>
                      </a:pPr>
                      <a:r>
                        <a:rPr lang="en-GB" sz="1800" b="1">
                          <a:effectLst/>
                        </a:rPr>
                        <a:t>2027-28</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endParaRPr lang="en-GB" sz="2000" b="1">
                        <a:effectLst/>
                        <a:latin typeface="Arial" panose="020B0604020202020204" pitchFamily="34" charset="0"/>
                      </a:endParaRPr>
                    </a:p>
                  </a:txBody>
                  <a:tcPr marL="68580" marR="68580" marT="0" marB="0" anchor="b"/>
                </a:tc>
                <a:tc>
                  <a:txBody>
                    <a:bodyPr/>
                    <a:lstStyle/>
                    <a:p>
                      <a:pPr algn="r">
                        <a:lnSpc>
                          <a:spcPct val="107000"/>
                        </a:lnSpc>
                      </a:pPr>
                      <a:r>
                        <a:rPr lang="en-GB" sz="1800" b="1" dirty="0">
                          <a:effectLst/>
                        </a:rPr>
                        <a:t>90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785714069"/>
                  </a:ext>
                </a:extLst>
              </a:tr>
              <a:tr h="271425">
                <a:tc>
                  <a:txBody>
                    <a:bodyPr/>
                    <a:lstStyle/>
                    <a:p>
                      <a:pPr>
                        <a:lnSpc>
                          <a:spcPct val="107000"/>
                        </a:lnSpc>
                      </a:pPr>
                      <a:r>
                        <a:rPr lang="en-GB" sz="1800" b="1">
                          <a:effectLst/>
                        </a:rPr>
                        <a:t>2028-29</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endParaRPr lang="en-GB" sz="2000" b="1">
                        <a:effectLst/>
                        <a:latin typeface="Arial" panose="020B0604020202020204" pitchFamily="34" charset="0"/>
                      </a:endParaRPr>
                    </a:p>
                  </a:txBody>
                  <a:tcPr marL="68580" marR="68580" marT="0" marB="0" anchor="b"/>
                </a:tc>
                <a:tc>
                  <a:txBody>
                    <a:bodyPr/>
                    <a:lstStyle/>
                    <a:p>
                      <a:pPr algn="r">
                        <a:lnSpc>
                          <a:spcPct val="107000"/>
                        </a:lnSpc>
                      </a:pPr>
                      <a:r>
                        <a:rPr lang="en-GB" sz="1800" b="1" dirty="0">
                          <a:effectLst/>
                        </a:rPr>
                        <a:t>90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545263416"/>
                  </a:ext>
                </a:extLst>
              </a:tr>
              <a:tr h="271425">
                <a:tc>
                  <a:txBody>
                    <a:bodyPr/>
                    <a:lstStyle/>
                    <a:p>
                      <a:pPr>
                        <a:lnSpc>
                          <a:spcPct val="107000"/>
                        </a:lnSpc>
                      </a:pPr>
                      <a:r>
                        <a:rPr lang="en-GB" sz="1800" b="1">
                          <a:effectLst/>
                        </a:rPr>
                        <a:t>2029-30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endParaRPr lang="en-GB" sz="2000" b="1">
                        <a:effectLst/>
                        <a:latin typeface="Arial" panose="020B0604020202020204" pitchFamily="34" charset="0"/>
                      </a:endParaRPr>
                    </a:p>
                  </a:txBody>
                  <a:tcPr marL="68580" marR="68580" marT="0" marB="0" anchor="b"/>
                </a:tc>
                <a:tc>
                  <a:txBody>
                    <a:bodyPr/>
                    <a:lstStyle/>
                    <a:p>
                      <a:pPr algn="r">
                        <a:lnSpc>
                          <a:spcPct val="107000"/>
                        </a:lnSpc>
                      </a:pPr>
                      <a:r>
                        <a:rPr lang="en-GB" sz="1800" b="1" dirty="0">
                          <a:effectLst/>
                        </a:rPr>
                        <a:t>90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235068970"/>
                  </a:ext>
                </a:extLst>
              </a:tr>
              <a:tr h="271425">
                <a:tc>
                  <a:txBody>
                    <a:bodyPr/>
                    <a:lstStyle/>
                    <a:p>
                      <a:pPr>
                        <a:lnSpc>
                          <a:spcPct val="107000"/>
                        </a:lnSpc>
                      </a:pPr>
                      <a:r>
                        <a:rPr lang="en-GB" sz="1800" b="1">
                          <a:effectLst/>
                        </a:rPr>
                        <a:t>2030-31</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nSpc>
                          <a:spcPct val="107000"/>
                        </a:lnSpc>
                      </a:pPr>
                      <a:endParaRPr lang="en-GB" sz="2000" b="1">
                        <a:effectLst/>
                        <a:latin typeface="Arial" panose="020B0604020202020204" pitchFamily="34" charset="0"/>
                      </a:endParaRPr>
                    </a:p>
                  </a:txBody>
                  <a:tcPr marL="68580" marR="68580" marT="0" marB="0" anchor="b"/>
                </a:tc>
                <a:tc>
                  <a:txBody>
                    <a:bodyPr/>
                    <a:lstStyle/>
                    <a:p>
                      <a:pPr algn="r">
                        <a:lnSpc>
                          <a:spcPct val="107000"/>
                        </a:lnSpc>
                      </a:pPr>
                      <a:r>
                        <a:rPr lang="en-GB" sz="1800" b="1" dirty="0">
                          <a:effectLst/>
                        </a:rPr>
                        <a:t>80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528631399"/>
                  </a:ext>
                </a:extLst>
              </a:tr>
              <a:tr h="271425">
                <a:tc>
                  <a:txBody>
                    <a:bodyPr/>
                    <a:lstStyle/>
                    <a:p>
                      <a:pPr>
                        <a:lnSpc>
                          <a:spcPct val="107000"/>
                        </a:lnSpc>
                      </a:pPr>
                      <a:r>
                        <a:rPr lang="en-GB" sz="1800" b="1">
                          <a:effectLst/>
                        </a:rPr>
                        <a:t>Total</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a:effectLst/>
                        </a:rPr>
                        <a:t>800</a:t>
                      </a:r>
                      <a:endParaRPr lang="en-GB" sz="2000" b="1">
                        <a:effectLst/>
                        <a:latin typeface="Arial" panose="020B0604020202020204" pitchFamily="34" charset="0"/>
                        <a:ea typeface="Calibri" panose="020F0502020204030204" pitchFamily="34" charset="0"/>
                      </a:endParaRPr>
                    </a:p>
                  </a:txBody>
                  <a:tcPr marL="68580" marR="68580" marT="0" marB="0" anchor="b"/>
                </a:tc>
                <a:tc>
                  <a:txBody>
                    <a:bodyPr/>
                    <a:lstStyle/>
                    <a:p>
                      <a:pPr algn="r">
                        <a:lnSpc>
                          <a:spcPct val="107000"/>
                        </a:lnSpc>
                      </a:pPr>
                      <a:r>
                        <a:rPr lang="en-GB" sz="1800" b="1" dirty="0">
                          <a:effectLst/>
                        </a:rPr>
                        <a:t>800</a:t>
                      </a:r>
                      <a:endParaRPr lang="en-GB" sz="2000" b="1" dirty="0">
                        <a:effectLst/>
                        <a:latin typeface="Arial" panose="020B0604020202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968421439"/>
                  </a:ext>
                </a:extLst>
              </a:tr>
            </a:tbl>
          </a:graphicData>
        </a:graphic>
      </p:graphicFrame>
    </p:spTree>
    <p:extLst>
      <p:ext uri="{BB962C8B-B14F-4D97-AF65-F5344CB8AC3E}">
        <p14:creationId xmlns:p14="http://schemas.microsoft.com/office/powerpoint/2010/main" val="1773377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6E5F3-D489-425D-BD66-2ABC3BF3D61A}"/>
              </a:ext>
            </a:extLst>
          </p:cNvPr>
          <p:cNvSpPr>
            <a:spLocks noGrp="1"/>
          </p:cNvSpPr>
          <p:nvPr>
            <p:ph type="title"/>
          </p:nvPr>
        </p:nvSpPr>
        <p:spPr>
          <a:xfrm>
            <a:off x="838200" y="353231"/>
            <a:ext cx="10515600" cy="1325563"/>
          </a:xfrm>
        </p:spPr>
        <p:txBody>
          <a:bodyPr/>
          <a:lstStyle/>
          <a:p>
            <a:r>
              <a:rPr lang="en-GB" dirty="0"/>
              <a:t>5. Oxfordshire Economy?</a:t>
            </a:r>
          </a:p>
        </p:txBody>
      </p:sp>
      <p:sp>
        <p:nvSpPr>
          <p:cNvPr id="3" name="Content Placeholder 2">
            <a:extLst>
              <a:ext uri="{FF2B5EF4-FFF2-40B4-BE49-F238E27FC236}">
                <a16:creationId xmlns:a16="http://schemas.microsoft.com/office/drawing/2014/main" id="{2C1F3993-E3F6-432C-B310-EF7A6F2F6DC0}"/>
              </a:ext>
            </a:extLst>
          </p:cNvPr>
          <p:cNvSpPr>
            <a:spLocks noGrp="1"/>
          </p:cNvSpPr>
          <p:nvPr>
            <p:ph idx="1"/>
          </p:nvPr>
        </p:nvSpPr>
        <p:spPr>
          <a:xfrm>
            <a:off x="838200" y="1652336"/>
            <a:ext cx="10515600" cy="4957010"/>
          </a:xfrm>
        </p:spPr>
        <p:txBody>
          <a:bodyPr>
            <a:normAutofit fontScale="92500" lnSpcReduction="20000"/>
          </a:bodyPr>
          <a:lstStyle/>
          <a:p>
            <a:r>
              <a:rPr lang="en-GB" dirty="0"/>
              <a:t>Low quality jobs created in recent years – Zero hours, false Self-employed, Minimum wages or worse, no NI payments, Now Fire and Rehire?</a:t>
            </a:r>
          </a:p>
          <a:p>
            <a:r>
              <a:rPr lang="en-GB" dirty="0"/>
              <a:t>Reeling from effects of Covid, far less tourism, hospitality hit but maybe more Staycations?  High Street shopping hit by direct delivery, End of Covid restrictions not yet known…</a:t>
            </a:r>
          </a:p>
          <a:p>
            <a:r>
              <a:rPr lang="en-GB" dirty="0"/>
              <a:t>Unemployment will rise when furlough scheme ends.  Evictions possible</a:t>
            </a:r>
          </a:p>
          <a:p>
            <a:r>
              <a:rPr lang="en-GB" dirty="0"/>
              <a:t>Foreign students/Visitors reduced by travel restrictions + 1.3m foreign nationals left the country in 2020</a:t>
            </a:r>
          </a:p>
          <a:p>
            <a:r>
              <a:rPr lang="en-GB" dirty="0"/>
              <a:t>Extra costs, risks and paperwork for businesses due to Brexit</a:t>
            </a:r>
          </a:p>
          <a:p>
            <a:r>
              <a:rPr lang="en-GB" dirty="0"/>
              <a:t>Government / EU research funding not clear – will there really be many more well paid research/tech jobs?</a:t>
            </a:r>
          </a:p>
          <a:p>
            <a:r>
              <a:rPr lang="en-GB" dirty="0"/>
              <a:t>Inevitably other problems/pressures will emerge?  </a:t>
            </a:r>
            <a:r>
              <a:rPr lang="en-GB" dirty="0" err="1"/>
              <a:t>Eg</a:t>
            </a:r>
            <a:r>
              <a:rPr lang="en-GB" dirty="0"/>
              <a:t> Paying back Covid costs, Climate!  Impact of more working at home…</a:t>
            </a:r>
          </a:p>
        </p:txBody>
      </p:sp>
    </p:spTree>
    <p:extLst>
      <p:ext uri="{BB962C8B-B14F-4D97-AF65-F5344CB8AC3E}">
        <p14:creationId xmlns:p14="http://schemas.microsoft.com/office/powerpoint/2010/main" val="3787412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4A596-CD9A-47D0-933F-BAB214B3C780}"/>
              </a:ext>
            </a:extLst>
          </p:cNvPr>
          <p:cNvSpPr>
            <a:spLocks noGrp="1"/>
          </p:cNvSpPr>
          <p:nvPr>
            <p:ph type="title"/>
          </p:nvPr>
        </p:nvSpPr>
        <p:spPr/>
        <p:txBody>
          <a:bodyPr/>
          <a:lstStyle/>
          <a:p>
            <a:r>
              <a:rPr lang="en-GB" dirty="0"/>
              <a:t>6.1. Dire consequences if NO rapid growth </a:t>
            </a:r>
          </a:p>
        </p:txBody>
      </p:sp>
      <p:sp>
        <p:nvSpPr>
          <p:cNvPr id="3" name="Content Placeholder 2">
            <a:extLst>
              <a:ext uri="{FF2B5EF4-FFF2-40B4-BE49-F238E27FC236}">
                <a16:creationId xmlns:a16="http://schemas.microsoft.com/office/drawing/2014/main" id="{73A088C7-A8EA-4DCD-8555-31D52B8BBB73}"/>
              </a:ext>
            </a:extLst>
          </p:cNvPr>
          <p:cNvSpPr>
            <a:spLocks noGrp="1"/>
          </p:cNvSpPr>
          <p:nvPr>
            <p:ph idx="1"/>
          </p:nvPr>
        </p:nvSpPr>
        <p:spPr>
          <a:xfrm>
            <a:off x="820723" y="1825625"/>
            <a:ext cx="10515600" cy="4351338"/>
          </a:xfrm>
        </p:spPr>
        <p:txBody>
          <a:bodyPr>
            <a:normAutofit fontScale="92500" lnSpcReduction="20000"/>
          </a:bodyPr>
          <a:lstStyle/>
          <a:p>
            <a:r>
              <a:rPr lang="en-GB" dirty="0"/>
              <a:t>Obvious infrastructure &amp; £s constraints, </a:t>
            </a:r>
            <a:r>
              <a:rPr lang="en-GB" dirty="0" err="1"/>
              <a:t>eg</a:t>
            </a:r>
            <a:r>
              <a:rPr lang="en-GB" dirty="0"/>
              <a:t> sewage for N Abingdon site, Water supply?</a:t>
            </a:r>
          </a:p>
          <a:p>
            <a:endParaRPr lang="en-GB" dirty="0"/>
          </a:p>
          <a:p>
            <a:r>
              <a:rPr lang="en-GB" dirty="0"/>
              <a:t>Unnecessary threats and damage to the environment generally and           to particular key sites/reserves and the remains of Green Belt</a:t>
            </a:r>
          </a:p>
          <a:p>
            <a:endParaRPr lang="en-GB" dirty="0"/>
          </a:p>
          <a:p>
            <a:r>
              <a:rPr lang="en-GB" dirty="0"/>
              <a:t>Unnecessary zoning of land for development leads to:</a:t>
            </a:r>
          </a:p>
          <a:p>
            <a:endParaRPr lang="en-GB" dirty="0"/>
          </a:p>
          <a:p>
            <a:pPr lvl="1"/>
            <a:r>
              <a:rPr lang="en-GB" dirty="0"/>
              <a:t>Large scale, long term land hoarding</a:t>
            </a:r>
          </a:p>
          <a:p>
            <a:pPr lvl="1"/>
            <a:r>
              <a:rPr lang="en-GB" dirty="0"/>
              <a:t>Complete loss off local control about which sites are developed first</a:t>
            </a:r>
          </a:p>
          <a:p>
            <a:pPr lvl="1"/>
            <a:r>
              <a:rPr lang="en-GB" dirty="0"/>
              <a:t>Patchwork partial developments everywhere (</a:t>
            </a:r>
            <a:r>
              <a:rPr lang="en-GB" dirty="0" err="1"/>
              <a:t>cf</a:t>
            </a:r>
            <a:r>
              <a:rPr lang="en-GB" dirty="0"/>
              <a:t> Irish Republic)</a:t>
            </a:r>
          </a:p>
          <a:p>
            <a:pPr lvl="1"/>
            <a:r>
              <a:rPr lang="en-GB" dirty="0"/>
              <a:t>Serious financial problems for developers as ‘gold-mine’ becomes an ‘albatross’</a:t>
            </a:r>
          </a:p>
          <a:p>
            <a:endParaRPr lang="en-GB" dirty="0"/>
          </a:p>
          <a:p>
            <a:endParaRPr lang="en-GB" dirty="0"/>
          </a:p>
          <a:p>
            <a:endParaRPr lang="en-GB" dirty="0"/>
          </a:p>
        </p:txBody>
      </p:sp>
    </p:spTree>
    <p:extLst>
      <p:ext uri="{BB962C8B-B14F-4D97-AF65-F5344CB8AC3E}">
        <p14:creationId xmlns:p14="http://schemas.microsoft.com/office/powerpoint/2010/main" val="84480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4A596-CD9A-47D0-933F-BAB214B3C780}"/>
              </a:ext>
            </a:extLst>
          </p:cNvPr>
          <p:cNvSpPr>
            <a:spLocks noGrp="1"/>
          </p:cNvSpPr>
          <p:nvPr>
            <p:ph type="title"/>
          </p:nvPr>
        </p:nvSpPr>
        <p:spPr/>
        <p:txBody>
          <a:bodyPr/>
          <a:lstStyle/>
          <a:p>
            <a:r>
              <a:rPr lang="en-GB" dirty="0"/>
              <a:t>6.2. Dire consequences if NO rapid growth </a:t>
            </a:r>
          </a:p>
        </p:txBody>
      </p:sp>
      <p:sp>
        <p:nvSpPr>
          <p:cNvPr id="3" name="Content Placeholder 2">
            <a:extLst>
              <a:ext uri="{FF2B5EF4-FFF2-40B4-BE49-F238E27FC236}">
                <a16:creationId xmlns:a16="http://schemas.microsoft.com/office/drawing/2014/main" id="{73A088C7-A8EA-4DCD-8555-31D52B8BBB73}"/>
              </a:ext>
            </a:extLst>
          </p:cNvPr>
          <p:cNvSpPr>
            <a:spLocks noGrp="1"/>
          </p:cNvSpPr>
          <p:nvPr>
            <p:ph idx="1"/>
          </p:nvPr>
        </p:nvSpPr>
        <p:spPr/>
        <p:txBody>
          <a:bodyPr>
            <a:normAutofit/>
          </a:bodyPr>
          <a:lstStyle/>
          <a:p>
            <a:r>
              <a:rPr lang="en-GB" sz="2400" dirty="0"/>
              <a:t>Dealing with a New planning system based on zoning on the way?  Loss of opportunity to comment on individual applications?</a:t>
            </a:r>
          </a:p>
          <a:p>
            <a:endParaRPr lang="en-GB" sz="2400" dirty="0"/>
          </a:p>
          <a:p>
            <a:r>
              <a:rPr lang="en-GB" sz="2400" dirty="0"/>
              <a:t>Local authorities failing to meet ridiculously high targets for land availability or construction rates, leading to:</a:t>
            </a:r>
          </a:p>
          <a:p>
            <a:pPr lvl="1"/>
            <a:r>
              <a:rPr lang="en-GB" sz="2000" dirty="0"/>
              <a:t>Speculative applications in the few remaining possible, but very unsuitable sites</a:t>
            </a:r>
          </a:p>
          <a:p>
            <a:pPr lvl="1"/>
            <a:r>
              <a:rPr lang="en-GB" sz="2000" dirty="0"/>
              <a:t>That worsens the oversupply problem for other developers</a:t>
            </a:r>
          </a:p>
          <a:p>
            <a:pPr lvl="1"/>
            <a:r>
              <a:rPr lang="en-GB" sz="2000" dirty="0"/>
              <a:t>Other punitive measures from Central government…</a:t>
            </a:r>
          </a:p>
          <a:p>
            <a:endParaRPr lang="en-GB" sz="2400" dirty="0"/>
          </a:p>
          <a:p>
            <a:r>
              <a:rPr lang="en-GB" sz="2400" dirty="0"/>
              <a:t>Loss of flexibility to deal with other crises, notably climate change, Borrowing crisis 2, unexpected issues etc</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876607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4A596-CD9A-47D0-933F-BAB214B3C780}"/>
              </a:ext>
            </a:extLst>
          </p:cNvPr>
          <p:cNvSpPr>
            <a:spLocks noGrp="1"/>
          </p:cNvSpPr>
          <p:nvPr>
            <p:ph type="title"/>
          </p:nvPr>
        </p:nvSpPr>
        <p:spPr/>
        <p:txBody>
          <a:bodyPr/>
          <a:lstStyle/>
          <a:p>
            <a:r>
              <a:rPr lang="en-GB" dirty="0"/>
              <a:t>6.3. Mitigating Risk?</a:t>
            </a:r>
          </a:p>
        </p:txBody>
      </p:sp>
      <p:sp>
        <p:nvSpPr>
          <p:cNvPr id="3" name="Content Placeholder 2">
            <a:extLst>
              <a:ext uri="{FF2B5EF4-FFF2-40B4-BE49-F238E27FC236}">
                <a16:creationId xmlns:a16="http://schemas.microsoft.com/office/drawing/2014/main" id="{73A088C7-A8EA-4DCD-8555-31D52B8BBB73}"/>
              </a:ext>
            </a:extLst>
          </p:cNvPr>
          <p:cNvSpPr>
            <a:spLocks noGrp="1"/>
          </p:cNvSpPr>
          <p:nvPr>
            <p:ph idx="1"/>
          </p:nvPr>
        </p:nvSpPr>
        <p:spPr/>
        <p:txBody>
          <a:bodyPr>
            <a:normAutofit fontScale="92500" lnSpcReduction="10000"/>
          </a:bodyPr>
          <a:lstStyle/>
          <a:p>
            <a:r>
              <a:rPr lang="en-GB" dirty="0"/>
              <a:t>Few options!</a:t>
            </a:r>
          </a:p>
          <a:p>
            <a:endParaRPr lang="en-GB" dirty="0"/>
          </a:p>
          <a:p>
            <a:r>
              <a:rPr lang="en-GB" dirty="0"/>
              <a:t>At least, DO NOT zone for development every piece of land at the start of the planning period! Then</a:t>
            </a:r>
          </a:p>
          <a:p>
            <a:endParaRPr lang="en-GB" dirty="0"/>
          </a:p>
          <a:p>
            <a:r>
              <a:rPr lang="en-GB" dirty="0"/>
              <a:t>Phase further releases, when a review of continuing growth or need makes this clearly necessary</a:t>
            </a:r>
          </a:p>
          <a:p>
            <a:endParaRPr lang="en-GB" dirty="0"/>
          </a:p>
          <a:p>
            <a:r>
              <a:rPr lang="en-GB" dirty="0"/>
              <a:t>Or else think very carefully BEFORE committing the whole County to even more Unsustainable, Unattainable and Undesirable levels of growth</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145167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4D816-5581-4D39-913C-4992661322C5}"/>
              </a:ext>
            </a:extLst>
          </p:cNvPr>
          <p:cNvSpPr>
            <a:spLocks noGrp="1"/>
          </p:cNvSpPr>
          <p:nvPr>
            <p:ph type="title"/>
          </p:nvPr>
        </p:nvSpPr>
        <p:spPr/>
        <p:txBody>
          <a:bodyPr/>
          <a:lstStyle/>
          <a:p>
            <a:r>
              <a:rPr lang="en-GB" dirty="0"/>
              <a:t>Overpromise and Underdeliver?</a:t>
            </a:r>
          </a:p>
        </p:txBody>
      </p:sp>
      <p:sp>
        <p:nvSpPr>
          <p:cNvPr id="3" name="Content Placeholder 2">
            <a:extLst>
              <a:ext uri="{FF2B5EF4-FFF2-40B4-BE49-F238E27FC236}">
                <a16:creationId xmlns:a16="http://schemas.microsoft.com/office/drawing/2014/main" id="{BEF3E449-ED54-4986-AB17-04E6EBCC3D98}"/>
              </a:ext>
            </a:extLst>
          </p:cNvPr>
          <p:cNvSpPr>
            <a:spLocks noGrp="1"/>
          </p:cNvSpPr>
          <p:nvPr>
            <p:ph idx="1"/>
          </p:nvPr>
        </p:nvSpPr>
        <p:spPr/>
        <p:txBody>
          <a:bodyPr>
            <a:normAutofit lnSpcReduction="10000"/>
          </a:bodyPr>
          <a:lstStyle/>
          <a:p>
            <a:r>
              <a:rPr lang="en-GB" dirty="0"/>
              <a:t>Planning to build enough extra houses for a city larger than Milton Keynes in Oxfordshire is a very, very risky approach</a:t>
            </a:r>
          </a:p>
          <a:p>
            <a:endParaRPr lang="en-GB" dirty="0"/>
          </a:p>
          <a:p>
            <a:r>
              <a:rPr lang="en-GB" dirty="0"/>
              <a:t>Assuming there is no more room in Oxford, we would need 25,000 houses in each of the other four districts – this means building more than one estate as big as North Abingdon every year for 20 years in all four districts!</a:t>
            </a:r>
          </a:p>
          <a:p>
            <a:endParaRPr lang="en-GB" dirty="0"/>
          </a:p>
          <a:p>
            <a:r>
              <a:rPr lang="en-GB" dirty="0"/>
              <a:t>This could be chaotic and create huge damage to the environment and put huge pressures on resources (infrastructure, water etc etc)</a:t>
            </a:r>
          </a:p>
          <a:p>
            <a:endParaRPr lang="en-GB" dirty="0"/>
          </a:p>
        </p:txBody>
      </p:sp>
    </p:spTree>
    <p:extLst>
      <p:ext uri="{BB962C8B-B14F-4D97-AF65-F5344CB8AC3E}">
        <p14:creationId xmlns:p14="http://schemas.microsoft.com/office/powerpoint/2010/main" val="2323982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44460-6BE2-493B-9A4A-18E027C58E79}"/>
              </a:ext>
            </a:extLst>
          </p:cNvPr>
          <p:cNvSpPr>
            <a:spLocks noGrp="1"/>
          </p:cNvSpPr>
          <p:nvPr>
            <p:ph type="title"/>
          </p:nvPr>
        </p:nvSpPr>
        <p:spPr/>
        <p:txBody>
          <a:bodyPr/>
          <a:lstStyle/>
          <a:p>
            <a:r>
              <a:rPr lang="en-GB" dirty="0"/>
              <a:t>Main Points</a:t>
            </a:r>
          </a:p>
        </p:txBody>
      </p:sp>
      <p:sp>
        <p:nvSpPr>
          <p:cNvPr id="3" name="Content Placeholder 2">
            <a:extLst>
              <a:ext uri="{FF2B5EF4-FFF2-40B4-BE49-F238E27FC236}">
                <a16:creationId xmlns:a16="http://schemas.microsoft.com/office/drawing/2014/main" id="{49813FD3-BF02-4BC8-98B4-45063CF678B0}"/>
              </a:ext>
            </a:extLst>
          </p:cNvPr>
          <p:cNvSpPr>
            <a:spLocks noGrp="1"/>
          </p:cNvSpPr>
          <p:nvPr>
            <p:ph idx="1"/>
          </p:nvPr>
        </p:nvSpPr>
        <p:spPr/>
        <p:txBody>
          <a:bodyPr/>
          <a:lstStyle/>
          <a:p>
            <a:pPr marL="457200" lvl="0" indent="-457200">
              <a:buFont typeface="+mj-lt"/>
              <a:buAutoNum type="arabicPeriod"/>
            </a:pPr>
            <a:r>
              <a:rPr lang="en-GB" dirty="0">
                <a:effectLst/>
                <a:latin typeface="Arial" panose="020B0604020202020204" pitchFamily="34" charset="0"/>
                <a:ea typeface="Calibri" panose="020F0502020204030204" pitchFamily="34" charset="0"/>
              </a:rPr>
              <a:t>100,000 more houses are not needed</a:t>
            </a:r>
          </a:p>
          <a:p>
            <a:pPr marL="457200" lvl="0" indent="-457200">
              <a:buFont typeface="+mj-lt"/>
              <a:buAutoNum type="arabicPeriod"/>
            </a:pPr>
            <a:r>
              <a:rPr lang="en-GB" dirty="0">
                <a:latin typeface="Arial" panose="020B0604020202020204" pitchFamily="34" charset="0"/>
                <a:ea typeface="Calibri" panose="020F0502020204030204" pitchFamily="34" charset="0"/>
              </a:rPr>
              <a:t>Building another Milton Keynes in Oxfordshire?</a:t>
            </a:r>
            <a:endParaRPr lang="en-GB" dirty="0">
              <a:effectLst/>
              <a:latin typeface="Arial" panose="020B0604020202020204" pitchFamily="34" charset="0"/>
              <a:ea typeface="Calibri" panose="020F0502020204030204" pitchFamily="34" charset="0"/>
            </a:endParaRPr>
          </a:p>
          <a:p>
            <a:pPr marL="457200" lvl="0" indent="-457200">
              <a:buFont typeface="+mj-lt"/>
              <a:buAutoNum type="arabicPeriod"/>
            </a:pPr>
            <a:r>
              <a:rPr lang="en-GB" dirty="0">
                <a:latin typeface="Arial" panose="020B0604020202020204" pitchFamily="34" charset="0"/>
                <a:ea typeface="Calibri" panose="020F0502020204030204" pitchFamily="34" charset="0"/>
              </a:rPr>
              <a:t>Nearly all growth will be in O</a:t>
            </a:r>
            <a:r>
              <a:rPr lang="en-GB" dirty="0">
                <a:effectLst/>
                <a:latin typeface="Arial" panose="020B0604020202020204" pitchFamily="34" charset="0"/>
                <a:ea typeface="Calibri" panose="020F0502020204030204" pitchFamily="34" charset="0"/>
              </a:rPr>
              <a:t>lder households</a:t>
            </a:r>
          </a:p>
          <a:p>
            <a:pPr marL="457200" lvl="0" indent="-457200">
              <a:buFont typeface="+mj-lt"/>
              <a:buAutoNum type="arabicPeriod"/>
            </a:pPr>
            <a:r>
              <a:rPr lang="en-GB" dirty="0">
                <a:effectLst/>
                <a:latin typeface="Arial" panose="020B0604020202020204" pitchFamily="34" charset="0"/>
                <a:ea typeface="Calibri" panose="020F0502020204030204" pitchFamily="34" charset="0"/>
              </a:rPr>
              <a:t>Delivery of planned development is slow</a:t>
            </a:r>
          </a:p>
          <a:p>
            <a:pPr marL="457200" lvl="0" indent="-457200">
              <a:buFont typeface="+mj-lt"/>
              <a:buAutoNum type="arabicPeriod"/>
            </a:pPr>
            <a:r>
              <a:rPr lang="en-GB" dirty="0">
                <a:effectLst/>
                <a:latin typeface="Arial" panose="020B0604020202020204" pitchFamily="34" charset="0"/>
                <a:ea typeface="Calibri" panose="020F0502020204030204" pitchFamily="34" charset="0"/>
              </a:rPr>
              <a:t>The Oxfordshire economy is weaker</a:t>
            </a:r>
          </a:p>
          <a:p>
            <a:pPr marL="457200" lvl="0" indent="-457200">
              <a:buFont typeface="+mj-lt"/>
              <a:buAutoNum type="arabicPeriod"/>
            </a:pPr>
            <a:r>
              <a:rPr lang="en-GB" dirty="0">
                <a:effectLst/>
                <a:latin typeface="Arial" panose="020B0604020202020204" pitchFamily="34" charset="0"/>
                <a:ea typeface="Calibri" panose="020F0502020204030204" pitchFamily="34" charset="0"/>
              </a:rPr>
              <a:t>Failing to achieve planned growth may be disastrous.</a:t>
            </a:r>
          </a:p>
          <a:p>
            <a:endParaRPr lang="en-GB" dirty="0"/>
          </a:p>
        </p:txBody>
      </p:sp>
    </p:spTree>
    <p:extLst>
      <p:ext uri="{BB962C8B-B14F-4D97-AF65-F5344CB8AC3E}">
        <p14:creationId xmlns:p14="http://schemas.microsoft.com/office/powerpoint/2010/main" val="147239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734ED-0690-4CFD-AADD-F6F5ABF114EF}"/>
              </a:ext>
            </a:extLst>
          </p:cNvPr>
          <p:cNvSpPr>
            <a:spLocks noGrp="1"/>
          </p:cNvSpPr>
          <p:nvPr>
            <p:ph type="title"/>
          </p:nvPr>
        </p:nvSpPr>
        <p:spPr/>
        <p:txBody>
          <a:bodyPr/>
          <a:lstStyle/>
          <a:p>
            <a:r>
              <a:rPr lang="en-GB" dirty="0"/>
              <a:t>1. Government Projections and Plan figures</a:t>
            </a:r>
          </a:p>
        </p:txBody>
      </p:sp>
      <p:sp>
        <p:nvSpPr>
          <p:cNvPr id="3" name="Content Placeholder 2">
            <a:extLst>
              <a:ext uri="{FF2B5EF4-FFF2-40B4-BE49-F238E27FC236}">
                <a16:creationId xmlns:a16="http://schemas.microsoft.com/office/drawing/2014/main" id="{DAA6DD87-B068-444B-B964-FCA7512DAEFB}"/>
              </a:ext>
            </a:extLst>
          </p:cNvPr>
          <p:cNvSpPr>
            <a:spLocks noGrp="1"/>
          </p:cNvSpPr>
          <p:nvPr>
            <p:ph idx="1"/>
          </p:nvPr>
        </p:nvSpPr>
        <p:spPr>
          <a:xfrm>
            <a:off x="938868" y="1565362"/>
            <a:ext cx="10515600" cy="447792"/>
          </a:xfrm>
        </p:spPr>
        <p:txBody>
          <a:bodyPr>
            <a:normAutofit lnSpcReduction="10000"/>
          </a:bodyPr>
          <a:lstStyle/>
          <a:p>
            <a:pPr marL="0" indent="0">
              <a:buNone/>
            </a:pPr>
            <a:r>
              <a:rPr lang="en-GB" dirty="0"/>
              <a:t>2018 based Household Projections for Oxfordshire</a:t>
            </a:r>
          </a:p>
        </p:txBody>
      </p:sp>
      <p:graphicFrame>
        <p:nvGraphicFramePr>
          <p:cNvPr id="4" name="Chart 3">
            <a:extLst>
              <a:ext uri="{FF2B5EF4-FFF2-40B4-BE49-F238E27FC236}">
                <a16:creationId xmlns:a16="http://schemas.microsoft.com/office/drawing/2014/main" id="{7894AD8D-D9E6-4180-8505-AB5B0FB8B821}"/>
              </a:ext>
            </a:extLst>
          </p:cNvPr>
          <p:cNvGraphicFramePr/>
          <p:nvPr>
            <p:extLst>
              <p:ext uri="{D42A27DB-BD31-4B8C-83A1-F6EECF244321}">
                <p14:modId xmlns:p14="http://schemas.microsoft.com/office/powerpoint/2010/main" val="1656286926"/>
              </p:ext>
            </p:extLst>
          </p:nvPr>
        </p:nvGraphicFramePr>
        <p:xfrm>
          <a:off x="938868" y="2103552"/>
          <a:ext cx="9522204" cy="42385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7357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30927-4326-4835-AB0C-74313A84B972}"/>
              </a:ext>
            </a:extLst>
          </p:cNvPr>
          <p:cNvSpPr>
            <a:spLocks noGrp="1"/>
          </p:cNvSpPr>
          <p:nvPr>
            <p:ph type="title"/>
          </p:nvPr>
        </p:nvSpPr>
        <p:spPr>
          <a:xfrm>
            <a:off x="545432" y="365125"/>
            <a:ext cx="10808368" cy="1325563"/>
          </a:xfrm>
        </p:spPr>
        <p:txBody>
          <a:bodyPr/>
          <a:lstStyle/>
          <a:p>
            <a:r>
              <a:rPr lang="en-GB" dirty="0"/>
              <a:t>Govt. Household Projections and Likely Plan</a:t>
            </a:r>
          </a:p>
        </p:txBody>
      </p:sp>
      <p:graphicFrame>
        <p:nvGraphicFramePr>
          <p:cNvPr id="4" name="Chart 3">
            <a:extLst>
              <a:ext uri="{FF2B5EF4-FFF2-40B4-BE49-F238E27FC236}">
                <a16:creationId xmlns:a16="http://schemas.microsoft.com/office/drawing/2014/main" id="{5FFD4A45-A2DE-4E12-89BB-28866C08E2D2}"/>
              </a:ext>
            </a:extLst>
          </p:cNvPr>
          <p:cNvGraphicFramePr>
            <a:graphicFrameLocks/>
          </p:cNvGraphicFramePr>
          <p:nvPr>
            <p:extLst>
              <p:ext uri="{D42A27DB-BD31-4B8C-83A1-F6EECF244321}">
                <p14:modId xmlns:p14="http://schemas.microsoft.com/office/powerpoint/2010/main" val="3867822936"/>
              </p:ext>
            </p:extLst>
          </p:nvPr>
        </p:nvGraphicFramePr>
        <p:xfrm>
          <a:off x="1347537" y="1459831"/>
          <a:ext cx="8935452" cy="50330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067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D603742-9131-4DB9-9DC5-90F652A699A6}"/>
              </a:ext>
            </a:extLst>
          </p:cNvPr>
          <p:cNvGraphicFramePr>
            <a:graphicFrameLocks noGrp="1"/>
          </p:cNvGraphicFramePr>
          <p:nvPr>
            <p:ph idx="1"/>
            <p:extLst>
              <p:ext uri="{D42A27DB-BD31-4B8C-83A1-F6EECF244321}">
                <p14:modId xmlns:p14="http://schemas.microsoft.com/office/powerpoint/2010/main" val="3057642895"/>
              </p:ext>
            </p:extLst>
          </p:nvPr>
        </p:nvGraphicFramePr>
        <p:xfrm>
          <a:off x="763555" y="1679510"/>
          <a:ext cx="10192625" cy="2995177"/>
        </p:xfrm>
        <a:graphic>
          <a:graphicData uri="http://schemas.openxmlformats.org/drawingml/2006/table">
            <a:tbl>
              <a:tblPr firstRow="1" firstCol="1" bandRow="1">
                <a:tableStyleId>{5C22544A-7EE6-4342-B048-85BDC9FD1C3A}</a:tableStyleId>
              </a:tblPr>
              <a:tblGrid>
                <a:gridCol w="1297241">
                  <a:extLst>
                    <a:ext uri="{9D8B030D-6E8A-4147-A177-3AD203B41FA5}">
                      <a16:colId xmlns:a16="http://schemas.microsoft.com/office/drawing/2014/main" val="3485361878"/>
                    </a:ext>
                  </a:extLst>
                </a:gridCol>
                <a:gridCol w="988376">
                  <a:extLst>
                    <a:ext uri="{9D8B030D-6E8A-4147-A177-3AD203B41FA5}">
                      <a16:colId xmlns:a16="http://schemas.microsoft.com/office/drawing/2014/main" val="143318271"/>
                    </a:ext>
                  </a:extLst>
                </a:gridCol>
                <a:gridCol w="988376">
                  <a:extLst>
                    <a:ext uri="{9D8B030D-6E8A-4147-A177-3AD203B41FA5}">
                      <a16:colId xmlns:a16="http://schemas.microsoft.com/office/drawing/2014/main" val="2628655196"/>
                    </a:ext>
                  </a:extLst>
                </a:gridCol>
                <a:gridCol w="988376">
                  <a:extLst>
                    <a:ext uri="{9D8B030D-6E8A-4147-A177-3AD203B41FA5}">
                      <a16:colId xmlns:a16="http://schemas.microsoft.com/office/drawing/2014/main" val="1516122385"/>
                    </a:ext>
                  </a:extLst>
                </a:gridCol>
                <a:gridCol w="988376">
                  <a:extLst>
                    <a:ext uri="{9D8B030D-6E8A-4147-A177-3AD203B41FA5}">
                      <a16:colId xmlns:a16="http://schemas.microsoft.com/office/drawing/2014/main" val="2606758120"/>
                    </a:ext>
                  </a:extLst>
                </a:gridCol>
                <a:gridCol w="988376">
                  <a:extLst>
                    <a:ext uri="{9D8B030D-6E8A-4147-A177-3AD203B41FA5}">
                      <a16:colId xmlns:a16="http://schemas.microsoft.com/office/drawing/2014/main" val="200392487"/>
                    </a:ext>
                  </a:extLst>
                </a:gridCol>
                <a:gridCol w="988376">
                  <a:extLst>
                    <a:ext uri="{9D8B030D-6E8A-4147-A177-3AD203B41FA5}">
                      <a16:colId xmlns:a16="http://schemas.microsoft.com/office/drawing/2014/main" val="2870491703"/>
                    </a:ext>
                  </a:extLst>
                </a:gridCol>
                <a:gridCol w="988376">
                  <a:extLst>
                    <a:ext uri="{9D8B030D-6E8A-4147-A177-3AD203B41FA5}">
                      <a16:colId xmlns:a16="http://schemas.microsoft.com/office/drawing/2014/main" val="3700915682"/>
                    </a:ext>
                  </a:extLst>
                </a:gridCol>
                <a:gridCol w="988376">
                  <a:extLst>
                    <a:ext uri="{9D8B030D-6E8A-4147-A177-3AD203B41FA5}">
                      <a16:colId xmlns:a16="http://schemas.microsoft.com/office/drawing/2014/main" val="578100606"/>
                    </a:ext>
                  </a:extLst>
                </a:gridCol>
                <a:gridCol w="988376">
                  <a:extLst>
                    <a:ext uri="{9D8B030D-6E8A-4147-A177-3AD203B41FA5}">
                      <a16:colId xmlns:a16="http://schemas.microsoft.com/office/drawing/2014/main" val="1478381508"/>
                    </a:ext>
                  </a:extLst>
                </a:gridCol>
              </a:tblGrid>
              <a:tr h="32026">
                <a:tc>
                  <a:txBody>
                    <a:bodyPr/>
                    <a:lstStyle/>
                    <a:p>
                      <a:pPr>
                        <a:lnSpc>
                          <a:spcPct val="107000"/>
                        </a:lnSpc>
                      </a:pPr>
                      <a:r>
                        <a:rPr lang="en-GB" sz="2000" b="1" dirty="0">
                          <a:effectLst/>
                        </a:rPr>
                        <a:t> </a:t>
                      </a:r>
                    </a:p>
                    <a:p>
                      <a:pPr>
                        <a:lnSpc>
                          <a:spcPct val="107000"/>
                        </a:lnSpc>
                      </a:pPr>
                      <a:r>
                        <a:rPr lang="en-GB" sz="2000" b="1" dirty="0">
                          <a:effectLst/>
                        </a:rPr>
                        <a:t> </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2011</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2016</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2021</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2026</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2031</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2036</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2041</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2046</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2051</a:t>
                      </a:r>
                      <a:endParaRPr lang="en-GB" sz="2000" b="1" dirty="0">
                        <a:effectLst/>
                        <a:latin typeface="Arial" panose="020B0604020202020204" pitchFamily="34" charset="0"/>
                        <a:ea typeface="Calibri" panose="020F0502020204030204" pitchFamily="34" charset="0"/>
                      </a:endParaRPr>
                    </a:p>
                  </a:txBody>
                  <a:tcPr marL="26344" marR="26344" marT="0" marB="0" anchor="b"/>
                </a:tc>
                <a:extLst>
                  <a:ext uri="{0D108BD9-81ED-4DB2-BD59-A6C34878D82A}">
                    <a16:rowId xmlns:a16="http://schemas.microsoft.com/office/drawing/2014/main" val="581344414"/>
                  </a:ext>
                </a:extLst>
              </a:tr>
              <a:tr h="477987">
                <a:tc>
                  <a:txBody>
                    <a:bodyPr/>
                    <a:lstStyle/>
                    <a:p>
                      <a:pPr>
                        <a:lnSpc>
                          <a:spcPct val="107000"/>
                        </a:lnSpc>
                      </a:pPr>
                      <a:r>
                        <a:rPr lang="en-GB" sz="1800" b="1">
                          <a:effectLst/>
                        </a:rPr>
                        <a:t>2018 Based</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258,108</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268,305</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278,172</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288,178</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297,312</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305,453</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312,890</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solidFill>
                            <a:schemeClr val="tx1"/>
                          </a:solidFill>
                          <a:effectLst/>
                        </a:rPr>
                        <a:t>320,445</a:t>
                      </a:r>
                      <a:endParaRPr lang="en-GB" sz="2000" b="1" dirty="0">
                        <a:solidFill>
                          <a:schemeClr val="tx1"/>
                        </a:solidFill>
                        <a:effectLst/>
                        <a:latin typeface="Arial" panose="020B0604020202020204" pitchFamily="34" charset="0"/>
                        <a:ea typeface="Calibri" panose="020F0502020204030204" pitchFamily="34" charset="0"/>
                      </a:endParaRPr>
                    </a:p>
                  </a:txBody>
                  <a:tcPr marL="26344" marR="26344" marT="0" marB="0" anchor="b">
                    <a:solidFill>
                      <a:schemeClr val="accent6">
                        <a:lumMod val="75000"/>
                      </a:schemeClr>
                    </a:solidFill>
                  </a:tcPr>
                </a:tc>
                <a:tc>
                  <a:txBody>
                    <a:bodyPr/>
                    <a:lstStyle/>
                    <a:p>
                      <a:pPr algn="r">
                        <a:lnSpc>
                          <a:spcPct val="107000"/>
                        </a:lnSpc>
                      </a:pPr>
                      <a:r>
                        <a:rPr lang="en-GB" sz="1800" b="1" dirty="0">
                          <a:solidFill>
                            <a:schemeClr val="tx1"/>
                          </a:solidFill>
                          <a:effectLst/>
                        </a:rPr>
                        <a:t>328,000</a:t>
                      </a:r>
                      <a:endParaRPr lang="en-GB" sz="2000" b="1" dirty="0">
                        <a:solidFill>
                          <a:schemeClr val="tx1"/>
                        </a:solidFill>
                        <a:effectLst/>
                        <a:latin typeface="Arial" panose="020B0604020202020204" pitchFamily="34" charset="0"/>
                        <a:ea typeface="Calibri" panose="020F0502020204030204" pitchFamily="34" charset="0"/>
                      </a:endParaRPr>
                    </a:p>
                  </a:txBody>
                  <a:tcPr marL="26344" marR="26344" marT="0" marB="0" anchor="b">
                    <a:solidFill>
                      <a:schemeClr val="accent6">
                        <a:lumMod val="75000"/>
                      </a:schemeClr>
                    </a:solidFill>
                  </a:tcPr>
                </a:tc>
                <a:extLst>
                  <a:ext uri="{0D108BD9-81ED-4DB2-BD59-A6C34878D82A}">
                    <a16:rowId xmlns:a16="http://schemas.microsoft.com/office/drawing/2014/main" val="2846161162"/>
                  </a:ext>
                </a:extLst>
              </a:tr>
              <a:tr h="877590">
                <a:tc>
                  <a:txBody>
                    <a:bodyPr/>
                    <a:lstStyle/>
                    <a:p>
                      <a:pPr>
                        <a:lnSpc>
                          <a:spcPct val="107000"/>
                        </a:lnSpc>
                      </a:pPr>
                      <a:r>
                        <a:rPr lang="en-GB" sz="1800" b="1">
                          <a:effectLst/>
                        </a:rPr>
                        <a:t>SHMA + ARC</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259,562</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281,686</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304,625</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323,667</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341,802</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366,802</a:t>
                      </a:r>
                      <a:endParaRPr lang="en-GB" sz="2000" b="1" dirty="0">
                        <a:effectLst/>
                        <a:latin typeface="Arial" panose="020B0604020202020204" pitchFamily="34" charset="0"/>
                        <a:ea typeface="Calibri" panose="020F0502020204030204" pitchFamily="34" charset="0"/>
                      </a:endParaRPr>
                    </a:p>
                  </a:txBody>
                  <a:tcPr marL="26344" marR="26344" marT="0" marB="0" anchor="b">
                    <a:solidFill>
                      <a:schemeClr val="accent4"/>
                    </a:solidFill>
                  </a:tcPr>
                </a:tc>
                <a:tc>
                  <a:txBody>
                    <a:bodyPr/>
                    <a:lstStyle/>
                    <a:p>
                      <a:pPr algn="r">
                        <a:lnSpc>
                          <a:spcPct val="107000"/>
                        </a:lnSpc>
                      </a:pPr>
                      <a:r>
                        <a:rPr lang="en-GB" sz="1800" b="1" dirty="0">
                          <a:effectLst/>
                        </a:rPr>
                        <a:t>391,802</a:t>
                      </a:r>
                      <a:endParaRPr lang="en-GB" sz="2000" b="1" dirty="0">
                        <a:effectLst/>
                        <a:latin typeface="Arial" panose="020B0604020202020204" pitchFamily="34" charset="0"/>
                        <a:ea typeface="Calibri" panose="020F0502020204030204" pitchFamily="34" charset="0"/>
                      </a:endParaRPr>
                    </a:p>
                  </a:txBody>
                  <a:tcPr marL="26344" marR="26344" marT="0" marB="0" anchor="b">
                    <a:solidFill>
                      <a:schemeClr val="accent4"/>
                    </a:solidFill>
                  </a:tcPr>
                </a:tc>
                <a:tc>
                  <a:txBody>
                    <a:bodyPr/>
                    <a:lstStyle/>
                    <a:p>
                      <a:pPr algn="r">
                        <a:lnSpc>
                          <a:spcPct val="107000"/>
                        </a:lnSpc>
                      </a:pPr>
                      <a:r>
                        <a:rPr lang="en-GB" sz="1800" b="1" dirty="0">
                          <a:effectLst/>
                        </a:rPr>
                        <a:t>416,802</a:t>
                      </a:r>
                      <a:endParaRPr lang="en-GB" sz="2000" b="1" dirty="0">
                        <a:effectLst/>
                        <a:latin typeface="Arial" panose="020B0604020202020204" pitchFamily="34" charset="0"/>
                        <a:ea typeface="Calibri" panose="020F0502020204030204" pitchFamily="34" charset="0"/>
                      </a:endParaRPr>
                    </a:p>
                  </a:txBody>
                  <a:tcPr marL="26344" marR="26344" marT="0" marB="0" anchor="b">
                    <a:solidFill>
                      <a:schemeClr val="accent4"/>
                    </a:solidFill>
                  </a:tcPr>
                </a:tc>
                <a:tc>
                  <a:txBody>
                    <a:bodyPr/>
                    <a:lstStyle/>
                    <a:p>
                      <a:pPr algn="r">
                        <a:lnSpc>
                          <a:spcPct val="107000"/>
                        </a:lnSpc>
                      </a:pPr>
                      <a:r>
                        <a:rPr lang="en-GB" sz="1800" b="1" dirty="0">
                          <a:effectLst/>
                        </a:rPr>
                        <a:t>441,802</a:t>
                      </a:r>
                      <a:endParaRPr lang="en-GB" sz="2000" b="1" dirty="0">
                        <a:effectLst/>
                        <a:latin typeface="Arial" panose="020B0604020202020204" pitchFamily="34" charset="0"/>
                        <a:ea typeface="Calibri" panose="020F0502020204030204" pitchFamily="34" charset="0"/>
                      </a:endParaRPr>
                    </a:p>
                  </a:txBody>
                  <a:tcPr marL="26344" marR="26344" marT="0" marB="0" anchor="b">
                    <a:solidFill>
                      <a:schemeClr val="accent4"/>
                    </a:solidFill>
                  </a:tcPr>
                </a:tc>
                <a:extLst>
                  <a:ext uri="{0D108BD9-81ED-4DB2-BD59-A6C34878D82A}">
                    <a16:rowId xmlns:a16="http://schemas.microsoft.com/office/drawing/2014/main" val="681427695"/>
                  </a:ext>
                </a:extLst>
              </a:tr>
              <a:tr h="501887">
                <a:tc>
                  <a:txBody>
                    <a:bodyPr/>
                    <a:lstStyle/>
                    <a:p>
                      <a:pPr>
                        <a:lnSpc>
                          <a:spcPct val="107000"/>
                        </a:lnSpc>
                      </a:pPr>
                      <a:endParaRPr lang="en-GB" sz="2000" b="1">
                        <a:effectLst/>
                        <a:latin typeface="Arial" panose="020B0604020202020204" pitchFamily="34" charset="0"/>
                      </a:endParaRPr>
                    </a:p>
                  </a:txBody>
                  <a:tcPr marL="26344" marR="26344" marT="0" marB="0" anchor="b"/>
                </a:tc>
                <a:tc>
                  <a:txBody>
                    <a:bodyPr/>
                    <a:lstStyle/>
                    <a:p>
                      <a:pPr>
                        <a:lnSpc>
                          <a:spcPct val="107000"/>
                        </a:lnSpc>
                      </a:pPr>
                      <a:endParaRPr lang="en-GB" sz="2000" b="1">
                        <a:effectLst/>
                        <a:latin typeface="Arial" panose="020B0604020202020204" pitchFamily="34" charset="0"/>
                      </a:endParaRPr>
                    </a:p>
                  </a:txBody>
                  <a:tcPr marL="26344" marR="26344" marT="0" marB="0" anchor="b"/>
                </a:tc>
                <a:tc>
                  <a:txBody>
                    <a:bodyPr/>
                    <a:lstStyle/>
                    <a:p>
                      <a:pPr>
                        <a:lnSpc>
                          <a:spcPct val="107000"/>
                        </a:lnSpc>
                      </a:pPr>
                      <a:endParaRPr lang="en-GB" sz="2000" b="1">
                        <a:effectLst/>
                        <a:latin typeface="Arial" panose="020B0604020202020204" pitchFamily="34" charset="0"/>
                      </a:endParaRPr>
                    </a:p>
                  </a:txBody>
                  <a:tcPr marL="26344" marR="26344" marT="0" marB="0" anchor="b"/>
                </a:tc>
                <a:tc>
                  <a:txBody>
                    <a:bodyPr/>
                    <a:lstStyle/>
                    <a:p>
                      <a:pPr>
                        <a:lnSpc>
                          <a:spcPct val="107000"/>
                        </a:lnSpc>
                      </a:pPr>
                      <a:endParaRPr lang="en-GB" sz="2000" b="1">
                        <a:effectLst/>
                        <a:latin typeface="Arial" panose="020B0604020202020204" pitchFamily="34" charset="0"/>
                      </a:endParaRPr>
                    </a:p>
                  </a:txBody>
                  <a:tcPr marL="26344" marR="26344" marT="0" marB="0" anchor="b"/>
                </a:tc>
                <a:tc>
                  <a:txBody>
                    <a:bodyPr/>
                    <a:lstStyle/>
                    <a:p>
                      <a:pPr>
                        <a:lnSpc>
                          <a:spcPct val="107000"/>
                        </a:lnSpc>
                      </a:pPr>
                      <a:endParaRPr lang="en-GB" sz="2000" b="1">
                        <a:effectLst/>
                        <a:latin typeface="Arial" panose="020B0604020202020204" pitchFamily="34" charset="0"/>
                      </a:endParaRPr>
                    </a:p>
                  </a:txBody>
                  <a:tcPr marL="26344" marR="26344" marT="0" marB="0" anchor="b"/>
                </a:tc>
                <a:tc>
                  <a:txBody>
                    <a:bodyPr/>
                    <a:lstStyle/>
                    <a:p>
                      <a:pPr>
                        <a:lnSpc>
                          <a:spcPct val="107000"/>
                        </a:lnSpc>
                      </a:pPr>
                      <a:endParaRPr lang="en-GB" sz="2000" b="1" dirty="0">
                        <a:effectLst/>
                        <a:latin typeface="Arial" panose="020B0604020202020204" pitchFamily="34" charset="0"/>
                      </a:endParaRPr>
                    </a:p>
                  </a:txBody>
                  <a:tcPr marL="26344" marR="26344" marT="0" marB="0" anchor="b"/>
                </a:tc>
                <a:tc>
                  <a:txBody>
                    <a:bodyPr/>
                    <a:lstStyle/>
                    <a:p>
                      <a:pPr>
                        <a:lnSpc>
                          <a:spcPct val="107000"/>
                        </a:lnSpc>
                      </a:pPr>
                      <a:endParaRPr lang="en-GB" sz="2000" b="1" dirty="0">
                        <a:effectLst/>
                        <a:latin typeface="Arial" panose="020B0604020202020204" pitchFamily="34" charset="0"/>
                      </a:endParaRPr>
                    </a:p>
                  </a:txBody>
                  <a:tcPr marL="26344" marR="26344" marT="0" marB="0" anchor="b"/>
                </a:tc>
                <a:tc>
                  <a:txBody>
                    <a:bodyPr/>
                    <a:lstStyle/>
                    <a:p>
                      <a:pPr>
                        <a:lnSpc>
                          <a:spcPct val="107000"/>
                        </a:lnSpc>
                      </a:pPr>
                      <a:endParaRPr lang="en-GB" sz="2000" b="1" dirty="0">
                        <a:effectLst/>
                        <a:latin typeface="Arial" panose="020B0604020202020204" pitchFamily="34" charset="0"/>
                      </a:endParaRPr>
                    </a:p>
                  </a:txBody>
                  <a:tcPr marL="26344" marR="26344" marT="0" marB="0" anchor="b"/>
                </a:tc>
                <a:tc>
                  <a:txBody>
                    <a:bodyPr/>
                    <a:lstStyle/>
                    <a:p>
                      <a:pPr>
                        <a:lnSpc>
                          <a:spcPct val="107000"/>
                        </a:lnSpc>
                      </a:pPr>
                      <a:endParaRPr lang="en-GB" sz="2000" b="1" dirty="0">
                        <a:effectLst/>
                        <a:latin typeface="Arial" panose="020B0604020202020204" pitchFamily="34" charset="0"/>
                      </a:endParaRPr>
                    </a:p>
                  </a:txBody>
                  <a:tcPr marL="26344" marR="26344" marT="0" marB="0" anchor="b"/>
                </a:tc>
                <a:tc>
                  <a:txBody>
                    <a:bodyPr/>
                    <a:lstStyle/>
                    <a:p>
                      <a:pPr>
                        <a:lnSpc>
                          <a:spcPct val="107000"/>
                        </a:lnSpc>
                      </a:pPr>
                      <a:endParaRPr lang="en-GB" sz="2000" b="1">
                        <a:effectLst/>
                        <a:latin typeface="Arial" panose="020B0604020202020204" pitchFamily="34" charset="0"/>
                      </a:endParaRPr>
                    </a:p>
                  </a:txBody>
                  <a:tcPr marL="26344" marR="26344" marT="0" marB="0" anchor="b"/>
                </a:tc>
                <a:extLst>
                  <a:ext uri="{0D108BD9-81ED-4DB2-BD59-A6C34878D82A}">
                    <a16:rowId xmlns:a16="http://schemas.microsoft.com/office/drawing/2014/main" val="3971148842"/>
                  </a:ext>
                </a:extLst>
              </a:tr>
              <a:tr h="501887">
                <a:tc>
                  <a:txBody>
                    <a:bodyPr/>
                    <a:lstStyle/>
                    <a:p>
                      <a:pPr>
                        <a:lnSpc>
                          <a:spcPct val="107000"/>
                        </a:lnSpc>
                      </a:pPr>
                      <a:r>
                        <a:rPr lang="en-GB" sz="1800" b="1">
                          <a:effectLst/>
                        </a:rPr>
                        <a:t>Gap</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1,454</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13,381</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26,453</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35,489</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44,490</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a:effectLst/>
                        </a:rPr>
                        <a:t>61,349</a:t>
                      </a:r>
                      <a:endParaRPr lang="en-GB" sz="2000" b="1">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78,912</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96,357</a:t>
                      </a:r>
                      <a:endParaRPr lang="en-GB" sz="2000" b="1" dirty="0">
                        <a:effectLst/>
                        <a:latin typeface="Arial" panose="020B0604020202020204" pitchFamily="34" charset="0"/>
                        <a:ea typeface="Calibri" panose="020F0502020204030204" pitchFamily="34" charset="0"/>
                      </a:endParaRPr>
                    </a:p>
                  </a:txBody>
                  <a:tcPr marL="26344" marR="26344" marT="0" marB="0" anchor="b"/>
                </a:tc>
                <a:tc>
                  <a:txBody>
                    <a:bodyPr/>
                    <a:lstStyle/>
                    <a:p>
                      <a:pPr algn="r">
                        <a:lnSpc>
                          <a:spcPct val="107000"/>
                        </a:lnSpc>
                      </a:pPr>
                      <a:r>
                        <a:rPr lang="en-GB" sz="1800" b="1" dirty="0">
                          <a:effectLst/>
                        </a:rPr>
                        <a:t>113,802</a:t>
                      </a:r>
                      <a:endParaRPr lang="en-GB" sz="2000" b="1" dirty="0">
                        <a:effectLst/>
                        <a:latin typeface="Arial" panose="020B0604020202020204" pitchFamily="34" charset="0"/>
                        <a:ea typeface="Calibri" panose="020F0502020204030204" pitchFamily="34" charset="0"/>
                      </a:endParaRPr>
                    </a:p>
                  </a:txBody>
                  <a:tcPr marL="26344" marR="26344" marT="0" marB="0" anchor="b"/>
                </a:tc>
                <a:extLst>
                  <a:ext uri="{0D108BD9-81ED-4DB2-BD59-A6C34878D82A}">
                    <a16:rowId xmlns:a16="http://schemas.microsoft.com/office/drawing/2014/main" val="1719552100"/>
                  </a:ext>
                </a:extLst>
              </a:tr>
            </a:tbl>
          </a:graphicData>
        </a:graphic>
      </p:graphicFrame>
      <p:sp>
        <p:nvSpPr>
          <p:cNvPr id="5" name="Content Placeholder 2">
            <a:extLst>
              <a:ext uri="{FF2B5EF4-FFF2-40B4-BE49-F238E27FC236}">
                <a16:creationId xmlns:a16="http://schemas.microsoft.com/office/drawing/2014/main" id="{79076BB9-91FA-4B8A-B0DC-089B791D972E}"/>
              </a:ext>
            </a:extLst>
          </p:cNvPr>
          <p:cNvSpPr txBox="1">
            <a:spLocks/>
          </p:cNvSpPr>
          <p:nvPr/>
        </p:nvSpPr>
        <p:spPr>
          <a:xfrm>
            <a:off x="763555" y="4914055"/>
            <a:ext cx="10515600" cy="155205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Principal Household Projections, then Green box figures are projected</a:t>
            </a:r>
          </a:p>
          <a:p>
            <a:r>
              <a:rPr lang="en-GB" sz="2400" dirty="0"/>
              <a:t>SHMA figures, then Yellow box figures are Arc figures adding 100,000</a:t>
            </a:r>
          </a:p>
          <a:p>
            <a:r>
              <a:rPr lang="en-GB" sz="2400" dirty="0"/>
              <a:t>Gap is over 113,000 by 2051</a:t>
            </a:r>
          </a:p>
          <a:p>
            <a:r>
              <a:rPr lang="en-GB" sz="2400" b="1" dirty="0"/>
              <a:t>So - None of the extra 100,000 houses would be needed</a:t>
            </a:r>
          </a:p>
        </p:txBody>
      </p:sp>
      <p:sp>
        <p:nvSpPr>
          <p:cNvPr id="6" name="Title 1">
            <a:extLst>
              <a:ext uri="{FF2B5EF4-FFF2-40B4-BE49-F238E27FC236}">
                <a16:creationId xmlns:a16="http://schemas.microsoft.com/office/drawing/2014/main" id="{BF3835EE-34F5-48EC-98B7-CCE1FEFA5919}"/>
              </a:ext>
            </a:extLst>
          </p:cNvPr>
          <p:cNvSpPr>
            <a:spLocks noGrp="1"/>
          </p:cNvSpPr>
          <p:nvPr>
            <p:ph type="title"/>
          </p:nvPr>
        </p:nvSpPr>
        <p:spPr>
          <a:xfrm>
            <a:off x="651580" y="365125"/>
            <a:ext cx="10515600" cy="1325563"/>
          </a:xfrm>
        </p:spPr>
        <p:txBody>
          <a:bodyPr/>
          <a:lstStyle/>
          <a:p>
            <a:r>
              <a:rPr lang="en-GB" dirty="0"/>
              <a:t>Govt. Household projections and Likely Plan</a:t>
            </a:r>
          </a:p>
        </p:txBody>
      </p:sp>
    </p:spTree>
    <p:extLst>
      <p:ext uri="{BB962C8B-B14F-4D97-AF65-F5344CB8AC3E}">
        <p14:creationId xmlns:p14="http://schemas.microsoft.com/office/powerpoint/2010/main" val="266160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0496F-52B7-45F3-AE32-7C5B30AAE373}"/>
              </a:ext>
            </a:extLst>
          </p:cNvPr>
          <p:cNvSpPr>
            <a:spLocks noGrp="1"/>
          </p:cNvSpPr>
          <p:nvPr>
            <p:ph type="title"/>
          </p:nvPr>
        </p:nvSpPr>
        <p:spPr/>
        <p:txBody>
          <a:bodyPr/>
          <a:lstStyle/>
          <a:p>
            <a:r>
              <a:rPr lang="en-GB" dirty="0"/>
              <a:t>Increase in the Gap each five years</a:t>
            </a:r>
          </a:p>
        </p:txBody>
      </p:sp>
      <p:graphicFrame>
        <p:nvGraphicFramePr>
          <p:cNvPr id="4" name="Chart 3">
            <a:extLst>
              <a:ext uri="{FF2B5EF4-FFF2-40B4-BE49-F238E27FC236}">
                <a16:creationId xmlns:a16="http://schemas.microsoft.com/office/drawing/2014/main" id="{4722866D-D65F-45CD-8B40-0303AA2FFD40}"/>
              </a:ext>
            </a:extLst>
          </p:cNvPr>
          <p:cNvGraphicFramePr/>
          <p:nvPr>
            <p:extLst>
              <p:ext uri="{D42A27DB-BD31-4B8C-83A1-F6EECF244321}">
                <p14:modId xmlns:p14="http://schemas.microsoft.com/office/powerpoint/2010/main" val="4120875698"/>
              </p:ext>
            </p:extLst>
          </p:nvPr>
        </p:nvGraphicFramePr>
        <p:xfrm>
          <a:off x="838200" y="1474237"/>
          <a:ext cx="8697686" cy="48425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301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D59AD-32D9-433A-ABE6-5FC0C6C0F0FF}"/>
              </a:ext>
            </a:extLst>
          </p:cNvPr>
          <p:cNvSpPr>
            <a:spLocks noGrp="1"/>
          </p:cNvSpPr>
          <p:nvPr>
            <p:ph type="title"/>
          </p:nvPr>
        </p:nvSpPr>
        <p:spPr/>
        <p:txBody>
          <a:bodyPr/>
          <a:lstStyle/>
          <a:p>
            <a:r>
              <a:rPr lang="en-GB" dirty="0"/>
              <a:t>Three more options…  </a:t>
            </a:r>
          </a:p>
        </p:txBody>
      </p:sp>
      <p:sp>
        <p:nvSpPr>
          <p:cNvPr id="3" name="Content Placeholder 2">
            <a:extLst>
              <a:ext uri="{FF2B5EF4-FFF2-40B4-BE49-F238E27FC236}">
                <a16:creationId xmlns:a16="http://schemas.microsoft.com/office/drawing/2014/main" id="{75F9750E-66AB-4684-9E3D-52BF7737E4D4}"/>
              </a:ext>
            </a:extLst>
          </p:cNvPr>
          <p:cNvSpPr>
            <a:spLocks noGrp="1"/>
          </p:cNvSpPr>
          <p:nvPr>
            <p:ph idx="1"/>
          </p:nvPr>
        </p:nvSpPr>
        <p:spPr>
          <a:xfrm>
            <a:off x="838200" y="1665829"/>
            <a:ext cx="10515600" cy="4351338"/>
          </a:xfrm>
        </p:spPr>
        <p:txBody>
          <a:bodyPr>
            <a:normAutofit/>
          </a:bodyPr>
          <a:lstStyle/>
          <a:p>
            <a:pPr marL="0" indent="0">
              <a:buNone/>
            </a:pPr>
            <a:r>
              <a:rPr lang="en-GB" sz="2000" dirty="0">
                <a:effectLst/>
                <a:latin typeface="Arial" panose="020B0604020202020204" pitchFamily="34" charset="0"/>
                <a:ea typeface="Calibri" panose="020F0502020204030204" pitchFamily="34" charset="0"/>
              </a:rPr>
              <a:t>The government household projections use four variants, changing the population growth assumptions used.  </a:t>
            </a:r>
          </a:p>
          <a:p>
            <a:pPr marL="0" indent="0">
              <a:buNone/>
            </a:pPr>
            <a:r>
              <a:rPr lang="en-GB" sz="2000" dirty="0">
                <a:effectLst/>
                <a:latin typeface="Arial" panose="020B0604020202020204" pitchFamily="34" charset="0"/>
                <a:ea typeface="Calibri" panose="020F0502020204030204" pitchFamily="34" charset="0"/>
              </a:rPr>
              <a:t>One of these, known as the ‘High international migration’ option, projects that there might be just over 15,000 more households in Oxfordshire in 2043 than the main projection.  This would also reduce the gap identified.  But higher international migration seems less likely in future as we have left the EU and we have imposed ‘points based‘ controls on migration from abroad.</a:t>
            </a:r>
          </a:p>
          <a:p>
            <a:pPr marL="0" indent="0">
              <a:buNone/>
            </a:pPr>
            <a:r>
              <a:rPr lang="en-GB" sz="2000" dirty="0">
                <a:effectLst/>
                <a:latin typeface="Arial" panose="020B0604020202020204" pitchFamily="34" charset="0"/>
                <a:ea typeface="Calibri" panose="020F0502020204030204" pitchFamily="34" charset="0"/>
              </a:rPr>
              <a:t>There are three other variants.  </a:t>
            </a:r>
          </a:p>
          <a:p>
            <a:r>
              <a:rPr lang="en-GB" sz="2000" dirty="0">
                <a:effectLst/>
                <a:latin typeface="Arial" panose="020B0604020202020204" pitchFamily="34" charset="0"/>
                <a:ea typeface="Calibri" panose="020F0502020204030204" pitchFamily="34" charset="0"/>
              </a:rPr>
              <a:t>‘Low international migration’ which seems quite likely.                                                 (15,000 less households in Oxfordshire)  </a:t>
            </a:r>
          </a:p>
          <a:p>
            <a:r>
              <a:rPr lang="en-GB" sz="2000" dirty="0">
                <a:effectLst/>
                <a:latin typeface="Arial" panose="020B0604020202020204" pitchFamily="34" charset="0"/>
                <a:ea typeface="Calibri" panose="020F0502020204030204" pitchFamily="34" charset="0"/>
              </a:rPr>
              <a:t>‘Alternative internal migration’ (8,000 less)</a:t>
            </a:r>
          </a:p>
          <a:p>
            <a:r>
              <a:rPr lang="en-GB" sz="2000" dirty="0">
                <a:effectLst/>
                <a:latin typeface="Arial" panose="020B0604020202020204" pitchFamily="34" charset="0"/>
                <a:ea typeface="Calibri" panose="020F0502020204030204" pitchFamily="34" charset="0"/>
              </a:rPr>
              <a:t>‘Ten-year migration (6,000 less).</a:t>
            </a:r>
          </a:p>
          <a:p>
            <a:pPr marL="0" indent="0">
              <a:buNone/>
            </a:pPr>
            <a:endParaRPr lang="en-GB" dirty="0"/>
          </a:p>
        </p:txBody>
      </p:sp>
    </p:spTree>
    <p:extLst>
      <p:ext uri="{BB962C8B-B14F-4D97-AF65-F5344CB8AC3E}">
        <p14:creationId xmlns:p14="http://schemas.microsoft.com/office/powerpoint/2010/main" val="877792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D59AD-32D9-433A-ABE6-5FC0C6C0F0FF}"/>
              </a:ext>
            </a:extLst>
          </p:cNvPr>
          <p:cNvSpPr>
            <a:spLocks noGrp="1"/>
          </p:cNvSpPr>
          <p:nvPr>
            <p:ph type="title"/>
          </p:nvPr>
        </p:nvSpPr>
        <p:spPr/>
        <p:txBody>
          <a:bodyPr/>
          <a:lstStyle/>
          <a:p>
            <a:r>
              <a:rPr lang="en-GB" dirty="0"/>
              <a:t>2.1. Components of Population Change  </a:t>
            </a:r>
          </a:p>
        </p:txBody>
      </p:sp>
      <p:graphicFrame>
        <p:nvGraphicFramePr>
          <p:cNvPr id="6" name="Content Placeholder 5">
            <a:extLst>
              <a:ext uri="{FF2B5EF4-FFF2-40B4-BE49-F238E27FC236}">
                <a16:creationId xmlns:a16="http://schemas.microsoft.com/office/drawing/2014/main" id="{862ED817-578F-4303-BBCF-E936A0C8EE44}"/>
              </a:ext>
            </a:extLst>
          </p:cNvPr>
          <p:cNvGraphicFramePr>
            <a:graphicFrameLocks noGrp="1"/>
          </p:cNvGraphicFramePr>
          <p:nvPr>
            <p:ph idx="1"/>
            <p:extLst>
              <p:ext uri="{D42A27DB-BD31-4B8C-83A1-F6EECF244321}">
                <p14:modId xmlns:p14="http://schemas.microsoft.com/office/powerpoint/2010/main" val="3930055579"/>
              </p:ext>
            </p:extLst>
          </p:nvPr>
        </p:nvGraphicFramePr>
        <p:xfrm>
          <a:off x="929912" y="1485406"/>
          <a:ext cx="9315099" cy="2501841"/>
        </p:xfrm>
        <a:graphic>
          <a:graphicData uri="http://schemas.openxmlformats.org/drawingml/2006/table">
            <a:tbl>
              <a:tblPr firstRow="1" firstCol="1" bandRow="1">
                <a:tableStyleId>{5C22544A-7EE6-4342-B048-85BDC9FD1C3A}</a:tableStyleId>
              </a:tblPr>
              <a:tblGrid>
                <a:gridCol w="1736797">
                  <a:extLst>
                    <a:ext uri="{9D8B030D-6E8A-4147-A177-3AD203B41FA5}">
                      <a16:colId xmlns:a16="http://schemas.microsoft.com/office/drawing/2014/main" val="2226785224"/>
                    </a:ext>
                  </a:extLst>
                </a:gridCol>
                <a:gridCol w="1863021">
                  <a:extLst>
                    <a:ext uri="{9D8B030D-6E8A-4147-A177-3AD203B41FA5}">
                      <a16:colId xmlns:a16="http://schemas.microsoft.com/office/drawing/2014/main" val="3807692456"/>
                    </a:ext>
                  </a:extLst>
                </a:gridCol>
                <a:gridCol w="877694">
                  <a:extLst>
                    <a:ext uri="{9D8B030D-6E8A-4147-A177-3AD203B41FA5}">
                      <a16:colId xmlns:a16="http://schemas.microsoft.com/office/drawing/2014/main" val="2669681127"/>
                    </a:ext>
                  </a:extLst>
                </a:gridCol>
                <a:gridCol w="1863021">
                  <a:extLst>
                    <a:ext uri="{9D8B030D-6E8A-4147-A177-3AD203B41FA5}">
                      <a16:colId xmlns:a16="http://schemas.microsoft.com/office/drawing/2014/main" val="2263125860"/>
                    </a:ext>
                  </a:extLst>
                </a:gridCol>
                <a:gridCol w="1056754">
                  <a:extLst>
                    <a:ext uri="{9D8B030D-6E8A-4147-A177-3AD203B41FA5}">
                      <a16:colId xmlns:a16="http://schemas.microsoft.com/office/drawing/2014/main" val="3473301436"/>
                    </a:ext>
                  </a:extLst>
                </a:gridCol>
                <a:gridCol w="1917812">
                  <a:extLst>
                    <a:ext uri="{9D8B030D-6E8A-4147-A177-3AD203B41FA5}">
                      <a16:colId xmlns:a16="http://schemas.microsoft.com/office/drawing/2014/main" val="2323916095"/>
                    </a:ext>
                  </a:extLst>
                </a:gridCol>
              </a:tblGrid>
              <a:tr h="146226">
                <a:tc gridSpan="4">
                  <a:txBody>
                    <a:bodyPr/>
                    <a:lstStyle/>
                    <a:p>
                      <a:pPr>
                        <a:lnSpc>
                          <a:spcPct val="107000"/>
                        </a:lnSpc>
                      </a:pPr>
                      <a:r>
                        <a:rPr lang="en-GB" sz="1800" dirty="0">
                          <a:effectLst/>
                        </a:rPr>
                        <a:t>Population Changes - Average per Year - 2018-2043</a:t>
                      </a:r>
                      <a:endParaRPr lang="en-GB" sz="1800" dirty="0">
                        <a:effectLst/>
                        <a:latin typeface="Arial" panose="020B0604020202020204" pitchFamily="34" charset="0"/>
                        <a:ea typeface="Calibri" panose="020F0502020204030204" pitchFamily="34" charset="0"/>
                      </a:endParaRPr>
                    </a:p>
                  </a:txBody>
                  <a:tcPr marL="14114" marR="14114" marT="0"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07000"/>
                        </a:lnSpc>
                      </a:pPr>
                      <a:r>
                        <a:rPr lang="en-GB" sz="1800">
                          <a:effectLst/>
                        </a:rPr>
                        <a:t> </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nSpc>
                          <a:spcPct val="107000"/>
                        </a:lnSpc>
                      </a:pPr>
                      <a:r>
                        <a:rPr lang="en-GB" sz="1800">
                          <a:effectLst/>
                        </a:rPr>
                        <a:t> </a:t>
                      </a:r>
                      <a:endParaRPr lang="en-GB" sz="180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239968157"/>
                  </a:ext>
                </a:extLst>
              </a:tr>
              <a:tr h="132935">
                <a:tc>
                  <a:txBody>
                    <a:bodyPr/>
                    <a:lstStyle/>
                    <a:p>
                      <a:pPr>
                        <a:lnSpc>
                          <a:spcPct val="107000"/>
                        </a:lnSpc>
                      </a:pPr>
                      <a:endParaRPr lang="en-GB" sz="1800" dirty="0">
                        <a:effectLst/>
                        <a:latin typeface="Arial" panose="020B060402020202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extLst>
                  <a:ext uri="{0D108BD9-81ED-4DB2-BD59-A6C34878D82A}">
                    <a16:rowId xmlns:a16="http://schemas.microsoft.com/office/drawing/2014/main" val="679935217"/>
                  </a:ext>
                </a:extLst>
              </a:tr>
              <a:tr h="241274">
                <a:tc>
                  <a:txBody>
                    <a:bodyPr/>
                    <a:lstStyle/>
                    <a:p>
                      <a:pPr>
                        <a:lnSpc>
                          <a:spcPct val="107000"/>
                        </a:lnSpc>
                      </a:pPr>
                      <a:endParaRPr lang="en-GB" sz="1800" dirty="0">
                        <a:effectLst/>
                        <a:latin typeface="Arial" panose="020B0604020202020204" pitchFamily="34" charset="0"/>
                      </a:endParaRPr>
                    </a:p>
                  </a:txBody>
                  <a:tcPr marL="14114" marR="14114" marT="0" marB="0" anchor="b"/>
                </a:tc>
                <a:tc>
                  <a:txBody>
                    <a:bodyPr/>
                    <a:lstStyle/>
                    <a:p>
                      <a:pPr indent="140335" algn="r">
                        <a:lnSpc>
                          <a:spcPct val="107000"/>
                        </a:lnSpc>
                      </a:pPr>
                      <a:r>
                        <a:rPr lang="en-GB" sz="1800" dirty="0">
                          <a:effectLst/>
                        </a:rPr>
                        <a:t>Low</a:t>
                      </a:r>
                      <a:endParaRPr lang="en-GB" sz="1800"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Change</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indent="140335" algn="r">
                        <a:lnSpc>
                          <a:spcPct val="107000"/>
                        </a:lnSpc>
                      </a:pPr>
                      <a:r>
                        <a:rPr lang="en-GB" sz="1800" b="1" dirty="0">
                          <a:effectLst/>
                        </a:rPr>
                        <a:t>Main</a:t>
                      </a:r>
                      <a:endParaRPr lang="en-GB" sz="1800" b="1"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Change</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indent="140335" algn="r">
                        <a:lnSpc>
                          <a:spcPct val="107000"/>
                        </a:lnSpc>
                      </a:pPr>
                      <a:r>
                        <a:rPr lang="en-GB" sz="1800">
                          <a:effectLst/>
                        </a:rPr>
                        <a:t>High</a:t>
                      </a:r>
                      <a:endParaRPr lang="en-GB" sz="180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812727345"/>
                  </a:ext>
                </a:extLst>
              </a:tr>
              <a:tr h="215733">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indent="140335" algn="r">
                        <a:lnSpc>
                          <a:spcPct val="107000"/>
                        </a:lnSpc>
                      </a:pPr>
                      <a:r>
                        <a:rPr lang="en-GB" sz="1800" dirty="0">
                          <a:effectLst/>
                        </a:rPr>
                        <a:t>International</a:t>
                      </a:r>
                      <a:endParaRPr lang="en-GB" sz="1800" dirty="0">
                        <a:effectLst/>
                        <a:latin typeface="Arial" panose="020B0604020202020204" pitchFamily="34" charset="0"/>
                        <a:ea typeface="Calibri" panose="020F050202020403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indent="140335" algn="r">
                        <a:lnSpc>
                          <a:spcPct val="107000"/>
                        </a:lnSpc>
                      </a:pPr>
                      <a:r>
                        <a:rPr lang="en-GB" sz="1800" b="1" dirty="0">
                          <a:effectLst/>
                        </a:rPr>
                        <a:t>International</a:t>
                      </a:r>
                      <a:endParaRPr lang="en-GB" sz="1800" b="1" dirty="0">
                        <a:effectLst/>
                        <a:latin typeface="Arial" panose="020B0604020202020204" pitchFamily="34" charset="0"/>
                        <a:ea typeface="Calibri" panose="020F050202020403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indent="140335" algn="r">
                        <a:lnSpc>
                          <a:spcPct val="107000"/>
                        </a:lnSpc>
                      </a:pPr>
                      <a:r>
                        <a:rPr lang="en-GB" sz="1800">
                          <a:effectLst/>
                        </a:rPr>
                        <a:t>International</a:t>
                      </a:r>
                      <a:endParaRPr lang="en-GB" sz="180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786686651"/>
                  </a:ext>
                </a:extLst>
              </a:tr>
              <a:tr h="215733">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indent="140335" algn="r">
                        <a:lnSpc>
                          <a:spcPct val="107000"/>
                        </a:lnSpc>
                      </a:pPr>
                      <a:r>
                        <a:rPr lang="en-GB" sz="1800" dirty="0">
                          <a:effectLst/>
                        </a:rPr>
                        <a:t>Net Migration</a:t>
                      </a:r>
                      <a:endParaRPr lang="en-GB" sz="1800" dirty="0">
                        <a:effectLst/>
                        <a:latin typeface="Arial" panose="020B0604020202020204" pitchFamily="34" charset="0"/>
                        <a:ea typeface="Calibri" panose="020F0502020204030204" pitchFamily="34" charset="0"/>
                      </a:endParaRPr>
                    </a:p>
                  </a:txBody>
                  <a:tcPr marL="14114" marR="14114" marT="0" marB="0" anchor="b"/>
                </a:tc>
                <a:tc>
                  <a:txBody>
                    <a:bodyPr/>
                    <a:lstStyle/>
                    <a:p>
                      <a:pPr>
                        <a:lnSpc>
                          <a:spcPct val="107000"/>
                        </a:lnSpc>
                      </a:pPr>
                      <a:endParaRPr lang="en-GB" sz="1800" dirty="0">
                        <a:effectLst/>
                        <a:latin typeface="Arial" panose="020B0604020202020204" pitchFamily="34" charset="0"/>
                      </a:endParaRPr>
                    </a:p>
                  </a:txBody>
                  <a:tcPr marL="14114" marR="14114" marT="0" marB="0" anchor="b"/>
                </a:tc>
                <a:tc>
                  <a:txBody>
                    <a:bodyPr/>
                    <a:lstStyle/>
                    <a:p>
                      <a:pPr indent="140335" algn="r">
                        <a:lnSpc>
                          <a:spcPct val="107000"/>
                        </a:lnSpc>
                      </a:pPr>
                      <a:r>
                        <a:rPr lang="en-GB" sz="1800" b="1" dirty="0">
                          <a:effectLst/>
                        </a:rPr>
                        <a:t>Net Migration</a:t>
                      </a:r>
                      <a:endParaRPr lang="en-GB" sz="1800" b="1" dirty="0">
                        <a:effectLst/>
                        <a:latin typeface="Arial" panose="020B0604020202020204" pitchFamily="34" charset="0"/>
                        <a:ea typeface="Calibri" panose="020F0502020204030204" pitchFamily="34" charset="0"/>
                      </a:endParaRPr>
                    </a:p>
                  </a:txBody>
                  <a:tcPr marL="14114" marR="14114" marT="0" marB="0" anchor="b"/>
                </a:tc>
                <a:tc>
                  <a:txBody>
                    <a:bodyPr/>
                    <a:lstStyle/>
                    <a:p>
                      <a:pPr>
                        <a:lnSpc>
                          <a:spcPct val="107000"/>
                        </a:lnSpc>
                      </a:pPr>
                      <a:endParaRPr lang="en-GB" sz="1800">
                        <a:effectLst/>
                        <a:latin typeface="Arial" panose="020B0604020202020204" pitchFamily="34" charset="0"/>
                      </a:endParaRPr>
                    </a:p>
                  </a:txBody>
                  <a:tcPr marL="14114" marR="14114" marT="0" marB="0" anchor="b"/>
                </a:tc>
                <a:tc>
                  <a:txBody>
                    <a:bodyPr/>
                    <a:lstStyle/>
                    <a:p>
                      <a:pPr indent="140335" algn="r">
                        <a:lnSpc>
                          <a:spcPct val="107000"/>
                        </a:lnSpc>
                      </a:pPr>
                      <a:r>
                        <a:rPr lang="en-GB" sz="1800">
                          <a:effectLst/>
                        </a:rPr>
                        <a:t>Net Migration</a:t>
                      </a:r>
                      <a:endParaRPr lang="en-GB" sz="180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2791217534"/>
                  </a:ext>
                </a:extLst>
              </a:tr>
              <a:tr h="241274">
                <a:tc>
                  <a:txBody>
                    <a:bodyPr/>
                    <a:lstStyle/>
                    <a:p>
                      <a:pPr>
                        <a:lnSpc>
                          <a:spcPct val="107000"/>
                        </a:lnSpc>
                      </a:pPr>
                      <a:r>
                        <a:rPr lang="en-GB" sz="1800">
                          <a:effectLst/>
                        </a:rPr>
                        <a:t>Natural Change</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-6</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306</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b="1" dirty="0">
                          <a:effectLst/>
                        </a:rPr>
                        <a:t>300</a:t>
                      </a:r>
                      <a:endParaRPr lang="en-GB" sz="1800" b="1"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dirty="0">
                          <a:effectLst/>
                        </a:rPr>
                        <a:t>307</a:t>
                      </a:r>
                      <a:endParaRPr lang="en-GB" sz="1800"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dirty="0">
                          <a:effectLst/>
                        </a:rPr>
                        <a:t>607</a:t>
                      </a:r>
                      <a:endParaRPr lang="en-GB" sz="1800" dirty="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462144679"/>
                  </a:ext>
                </a:extLst>
              </a:tr>
              <a:tr h="132935">
                <a:tc>
                  <a:txBody>
                    <a:bodyPr/>
                    <a:lstStyle/>
                    <a:p>
                      <a:pPr>
                        <a:lnSpc>
                          <a:spcPct val="107000"/>
                        </a:lnSpc>
                      </a:pPr>
                      <a:r>
                        <a:rPr lang="en-GB" sz="1800">
                          <a:effectLst/>
                        </a:rPr>
                        <a:t>Net Migration</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967</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1,277</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b="1" dirty="0">
                          <a:effectLst/>
                        </a:rPr>
                        <a:t>2,243</a:t>
                      </a:r>
                      <a:endParaRPr lang="en-GB" sz="1800" b="1"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dirty="0">
                          <a:effectLst/>
                        </a:rPr>
                        <a:t>1,276</a:t>
                      </a:r>
                      <a:endParaRPr lang="en-GB" sz="1800"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dirty="0">
                          <a:effectLst/>
                        </a:rPr>
                        <a:t>3,519</a:t>
                      </a:r>
                      <a:endParaRPr lang="en-GB" sz="1800" dirty="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4266797828"/>
                  </a:ext>
                </a:extLst>
              </a:tr>
              <a:tr h="132935">
                <a:tc>
                  <a:txBody>
                    <a:bodyPr/>
                    <a:lstStyle/>
                    <a:p>
                      <a:pPr>
                        <a:lnSpc>
                          <a:spcPct val="107000"/>
                        </a:lnSpc>
                      </a:pPr>
                      <a:r>
                        <a:rPr lang="en-GB" sz="1800">
                          <a:effectLst/>
                        </a:rPr>
                        <a:t>Other</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-14</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-5</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b="1" dirty="0">
                          <a:effectLst/>
                        </a:rPr>
                        <a:t>-19</a:t>
                      </a:r>
                      <a:endParaRPr lang="en-GB" sz="1800" b="1"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-4</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dirty="0">
                          <a:effectLst/>
                        </a:rPr>
                        <a:t>-23</a:t>
                      </a:r>
                      <a:endParaRPr lang="en-GB" sz="1800" dirty="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2045117080"/>
                  </a:ext>
                </a:extLst>
              </a:tr>
              <a:tr h="132935">
                <a:tc>
                  <a:txBody>
                    <a:bodyPr/>
                    <a:lstStyle/>
                    <a:p>
                      <a:pPr>
                        <a:lnSpc>
                          <a:spcPct val="107000"/>
                        </a:lnSpc>
                      </a:pPr>
                      <a:r>
                        <a:rPr lang="en-GB" sz="1800">
                          <a:effectLst/>
                        </a:rPr>
                        <a:t>Growth</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946</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1,578</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b="1" dirty="0">
                          <a:effectLst/>
                        </a:rPr>
                        <a:t>2,524</a:t>
                      </a:r>
                      <a:endParaRPr lang="en-GB" sz="1800" b="1" dirty="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a:effectLst/>
                        </a:rPr>
                        <a:t>1,579</a:t>
                      </a:r>
                      <a:endParaRPr lang="en-GB" sz="1800">
                        <a:effectLst/>
                        <a:latin typeface="Arial" panose="020B0604020202020204" pitchFamily="34" charset="0"/>
                        <a:ea typeface="Calibri" panose="020F0502020204030204" pitchFamily="34" charset="0"/>
                      </a:endParaRPr>
                    </a:p>
                  </a:txBody>
                  <a:tcPr marL="14114" marR="14114" marT="0" marB="0" anchor="b"/>
                </a:tc>
                <a:tc>
                  <a:txBody>
                    <a:bodyPr/>
                    <a:lstStyle/>
                    <a:p>
                      <a:pPr algn="r">
                        <a:lnSpc>
                          <a:spcPct val="107000"/>
                        </a:lnSpc>
                      </a:pPr>
                      <a:r>
                        <a:rPr lang="en-GB" sz="1800" dirty="0">
                          <a:effectLst/>
                        </a:rPr>
                        <a:t>4,103</a:t>
                      </a:r>
                      <a:endParaRPr lang="en-GB" sz="1800" dirty="0">
                        <a:effectLst/>
                        <a:latin typeface="Arial" panose="020B0604020202020204" pitchFamily="34" charset="0"/>
                        <a:ea typeface="Calibri" panose="020F0502020204030204" pitchFamily="34" charset="0"/>
                      </a:endParaRPr>
                    </a:p>
                  </a:txBody>
                  <a:tcPr marL="14114" marR="14114" marT="0" marB="0" anchor="b"/>
                </a:tc>
                <a:extLst>
                  <a:ext uri="{0D108BD9-81ED-4DB2-BD59-A6C34878D82A}">
                    <a16:rowId xmlns:a16="http://schemas.microsoft.com/office/drawing/2014/main" val="2361133629"/>
                  </a:ext>
                </a:extLst>
              </a:tr>
            </a:tbl>
          </a:graphicData>
        </a:graphic>
      </p:graphicFrame>
      <p:sp>
        <p:nvSpPr>
          <p:cNvPr id="7" name="Content Placeholder 2">
            <a:extLst>
              <a:ext uri="{FF2B5EF4-FFF2-40B4-BE49-F238E27FC236}">
                <a16:creationId xmlns:a16="http://schemas.microsoft.com/office/drawing/2014/main" id="{CB1D94B4-39BC-43FA-9CAE-E354DD44FABB}"/>
              </a:ext>
            </a:extLst>
          </p:cNvPr>
          <p:cNvSpPr txBox="1">
            <a:spLocks/>
          </p:cNvSpPr>
          <p:nvPr/>
        </p:nvSpPr>
        <p:spPr>
          <a:xfrm>
            <a:off x="838200" y="4216206"/>
            <a:ext cx="10679884" cy="23691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Net migration adds 2,243 people each year in the forecast.   OCC average over the last 18 years is 1,897pa</a:t>
            </a:r>
          </a:p>
          <a:p>
            <a:r>
              <a:rPr lang="en-GB" sz="2400" dirty="0"/>
              <a:t>It is the result of large inflows and outflows.  Over 2018-43, the average inflow each year is 47,801, outflow is 45,558</a:t>
            </a:r>
          </a:p>
          <a:p>
            <a:r>
              <a:rPr lang="en-GB" sz="2400" dirty="0"/>
              <a:t>Natural change is the net effect of Births and Deaths.  Increases as International migration increases…</a:t>
            </a:r>
          </a:p>
          <a:p>
            <a:r>
              <a:rPr lang="en-GB" sz="2400" dirty="0"/>
              <a:t>Average household size is around 2.27 so  to fill 113,802 houses needs 258,331 people.  More than Oxford + Banbury + Abingdon + Bicester,  more than Milton Keynes…</a:t>
            </a:r>
          </a:p>
          <a:p>
            <a:r>
              <a:rPr lang="en-GB" sz="2400" b="1" dirty="0"/>
              <a:t>8,611 More net migrants </a:t>
            </a:r>
            <a:r>
              <a:rPr lang="en-GB" sz="2400" dirty="0"/>
              <a:t>would be needed each year to get 258,331 more people over 30 years 2021-51 – 3.8 times the predicted rate of 2,243…   (Note that the Oxfordshire Plan is only for 20 years 2031-51)</a:t>
            </a:r>
          </a:p>
          <a:p>
            <a:r>
              <a:rPr lang="en-GB" sz="2400" dirty="0"/>
              <a:t>When and Where would they all come from?  UK?  EU? Elsewhere? Levelling up???</a:t>
            </a:r>
          </a:p>
        </p:txBody>
      </p:sp>
    </p:spTree>
    <p:extLst>
      <p:ext uri="{BB962C8B-B14F-4D97-AF65-F5344CB8AC3E}">
        <p14:creationId xmlns:p14="http://schemas.microsoft.com/office/powerpoint/2010/main" val="2794156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D59AD-32D9-433A-ABE6-5FC0C6C0F0FF}"/>
              </a:ext>
            </a:extLst>
          </p:cNvPr>
          <p:cNvSpPr>
            <a:spLocks noGrp="1"/>
          </p:cNvSpPr>
          <p:nvPr>
            <p:ph type="title"/>
          </p:nvPr>
        </p:nvSpPr>
        <p:spPr>
          <a:xfrm>
            <a:off x="482353" y="365125"/>
            <a:ext cx="1194786" cy="1325563"/>
          </a:xfrm>
        </p:spPr>
        <p:txBody>
          <a:bodyPr/>
          <a:lstStyle/>
          <a:p>
            <a:r>
              <a:rPr lang="en-GB" dirty="0"/>
              <a:t>2.2.   </a:t>
            </a:r>
          </a:p>
        </p:txBody>
      </p:sp>
      <p:graphicFrame>
        <p:nvGraphicFramePr>
          <p:cNvPr id="8" name="Chart 7">
            <a:extLst>
              <a:ext uri="{FF2B5EF4-FFF2-40B4-BE49-F238E27FC236}">
                <a16:creationId xmlns:a16="http://schemas.microsoft.com/office/drawing/2014/main" id="{5146FD72-5CDE-4B64-9376-CC68B7FF5511}"/>
              </a:ext>
            </a:extLst>
          </p:cNvPr>
          <p:cNvGraphicFramePr>
            <a:graphicFrameLocks/>
          </p:cNvGraphicFramePr>
          <p:nvPr>
            <p:extLst>
              <p:ext uri="{D42A27DB-BD31-4B8C-83A1-F6EECF244321}">
                <p14:modId xmlns:p14="http://schemas.microsoft.com/office/powerpoint/2010/main" val="2085730477"/>
              </p:ext>
            </p:extLst>
          </p:nvPr>
        </p:nvGraphicFramePr>
        <p:xfrm>
          <a:off x="2104515" y="365125"/>
          <a:ext cx="9605132" cy="5884755"/>
        </p:xfrm>
        <a:graphic>
          <a:graphicData uri="http://schemas.openxmlformats.org/drawingml/2006/chart">
            <c:chart xmlns:c="http://schemas.openxmlformats.org/drawingml/2006/chart" xmlns:r="http://schemas.openxmlformats.org/officeDocument/2006/relationships" r:id="rId2"/>
          </a:graphicData>
        </a:graphic>
      </p:graphicFrame>
      <p:sp>
        <p:nvSpPr>
          <p:cNvPr id="5" name="Explosion: 8 Points 4">
            <a:extLst>
              <a:ext uri="{FF2B5EF4-FFF2-40B4-BE49-F238E27FC236}">
                <a16:creationId xmlns:a16="http://schemas.microsoft.com/office/drawing/2014/main" id="{F96B1089-BD79-4572-9FA3-DBF61E1E327B}"/>
              </a:ext>
            </a:extLst>
          </p:cNvPr>
          <p:cNvSpPr/>
          <p:nvPr/>
        </p:nvSpPr>
        <p:spPr>
          <a:xfrm>
            <a:off x="133165" y="1926454"/>
            <a:ext cx="1971350" cy="211288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8,611</a:t>
            </a:r>
          </a:p>
          <a:p>
            <a:pPr algn="ctr"/>
            <a:r>
              <a:rPr lang="en-GB" dirty="0"/>
              <a:t>Extra per year?</a:t>
            </a:r>
          </a:p>
        </p:txBody>
      </p:sp>
    </p:spTree>
    <p:extLst>
      <p:ext uri="{BB962C8B-B14F-4D97-AF65-F5344CB8AC3E}">
        <p14:creationId xmlns:p14="http://schemas.microsoft.com/office/powerpoint/2010/main" val="23714560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254</TotalTime>
  <Words>1273</Words>
  <Application>Microsoft Office PowerPoint</Application>
  <PresentationFormat>Widescreen</PresentationFormat>
  <Paragraphs>238</Paragraphs>
  <Slides>16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Need Not Greed</vt:lpstr>
      <vt:lpstr>Main Points</vt:lpstr>
      <vt:lpstr>1. Government Projections and Plan figures</vt:lpstr>
      <vt:lpstr>Govt. Household Projections and Likely Plan</vt:lpstr>
      <vt:lpstr>Govt. Household projections and Likely Plan</vt:lpstr>
      <vt:lpstr>Increase in the Gap each five years</vt:lpstr>
      <vt:lpstr>Three more options…  </vt:lpstr>
      <vt:lpstr>2.1. Components of Population Change  </vt:lpstr>
      <vt:lpstr>2.2.   </vt:lpstr>
      <vt:lpstr>3. Older households</vt:lpstr>
      <vt:lpstr>4. Development Delivery</vt:lpstr>
      <vt:lpstr>5. Oxfordshire Economy?</vt:lpstr>
      <vt:lpstr>6.1. Dire consequences if NO rapid growth </vt:lpstr>
      <vt:lpstr>6.2. Dire consequences if NO rapid growth </vt:lpstr>
      <vt:lpstr>6.3. Mitigating Risk?</vt:lpstr>
      <vt:lpstr>Overpromise and Underdeliver?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 Not Greed</dc:title>
  <dc:creator>David Illingworth</dc:creator>
  <cp:lastModifiedBy>Julia Benning</cp:lastModifiedBy>
  <cp:revision>40</cp:revision>
  <dcterms:created xsi:type="dcterms:W3CDTF">2021-04-10T17:17:10Z</dcterms:created>
  <dcterms:modified xsi:type="dcterms:W3CDTF">2021-06-28T12:12:39Z</dcterms:modified>
</cp:coreProperties>
</file>